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325" r:id="rId3"/>
    <p:sldId id="260" r:id="rId4"/>
    <p:sldId id="330" r:id="rId5"/>
    <p:sldId id="305" r:id="rId6"/>
    <p:sldId id="329" r:id="rId7"/>
    <p:sldId id="333" r:id="rId8"/>
    <p:sldId id="334" r:id="rId9"/>
    <p:sldId id="335" r:id="rId10"/>
    <p:sldId id="307" r:id="rId11"/>
    <p:sldId id="331" r:id="rId12"/>
    <p:sldId id="337" r:id="rId13"/>
    <p:sldId id="332" r:id="rId14"/>
    <p:sldId id="319" r:id="rId15"/>
    <p:sldId id="356" r:id="rId16"/>
    <p:sldId id="306" r:id="rId17"/>
    <p:sldId id="318" r:id="rId18"/>
    <p:sldId id="308" r:id="rId19"/>
    <p:sldId id="309" r:id="rId20"/>
    <p:sldId id="310" r:id="rId21"/>
    <p:sldId id="312" r:id="rId22"/>
    <p:sldId id="313" r:id="rId23"/>
    <p:sldId id="338" r:id="rId24"/>
    <p:sldId id="339" r:id="rId25"/>
    <p:sldId id="340" r:id="rId26"/>
    <p:sldId id="341" r:id="rId27"/>
    <p:sldId id="342" r:id="rId28"/>
    <p:sldId id="343" r:id="rId29"/>
    <p:sldId id="348" r:id="rId30"/>
    <p:sldId id="350" r:id="rId31"/>
    <p:sldId id="351" r:id="rId32"/>
    <p:sldId id="352" r:id="rId33"/>
    <p:sldId id="315" r:id="rId34"/>
    <p:sldId id="317" r:id="rId35"/>
    <p:sldId id="320" r:id="rId36"/>
    <p:sldId id="321" r:id="rId37"/>
    <p:sldId id="316" r:id="rId38"/>
    <p:sldId id="322" r:id="rId39"/>
    <p:sldId id="323" r:id="rId40"/>
    <p:sldId id="324" r:id="rId41"/>
    <p:sldId id="353" r:id="rId42"/>
    <p:sldId id="326" r:id="rId43"/>
    <p:sldId id="327" r:id="rId44"/>
    <p:sldId id="357" r:id="rId45"/>
    <p:sldId id="354" r:id="rId46"/>
    <p:sldId id="355"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j2NEUlkXJzgPEL8QMKbsEPFNBt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16C427-A88C-4CD1-945F-640BD610AE34}">
  <a:tblStyle styleId="{0416C427-A88C-4CD1-945F-640BD610AE3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673B33-C607-40AB-A78E-76A764E87334}" styleName="Table_1">
    <a:wholeTbl>
      <a:tcTxStyle b="off" i="off">
        <a:font>
          <a:latin typeface="Avenir Book"/>
          <a:ea typeface="Avenir Book"/>
          <a:cs typeface="Avenir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8"/>
          </a:solidFill>
        </a:fill>
      </a:tcStyle>
    </a:wholeTbl>
    <a:band1H>
      <a:tcTxStyle/>
      <a:tcStyle>
        <a:tcBdr/>
        <a:fill>
          <a:solidFill>
            <a:srgbClr val="CBCACD"/>
          </a:solidFill>
        </a:fill>
      </a:tcStyle>
    </a:band1H>
    <a:band2H>
      <a:tcTxStyle/>
      <a:tcStyle>
        <a:tcBdr/>
      </a:tcStyle>
    </a:band2H>
    <a:band1V>
      <a:tcTxStyle/>
      <a:tcStyle>
        <a:tcBdr/>
        <a:fill>
          <a:solidFill>
            <a:srgbClr val="CBCACD"/>
          </a:solidFill>
        </a:fill>
      </a:tcStyle>
    </a:band1V>
    <a:band2V>
      <a:tcTxStyle/>
      <a:tcStyle>
        <a:tcBdr/>
      </a:tcStyle>
    </a:band2V>
    <a:lastCol>
      <a:tcTxStyle b="on" i="off">
        <a:font>
          <a:latin typeface="Avenir Book"/>
          <a:ea typeface="Avenir Book"/>
          <a:cs typeface="Avenir Book"/>
        </a:font>
        <a:schemeClr val="lt1"/>
      </a:tcTxStyle>
      <a:tcStyle>
        <a:tcBdr/>
        <a:fill>
          <a:solidFill>
            <a:schemeClr val="accent1"/>
          </a:solidFill>
        </a:fill>
      </a:tcStyle>
    </a:lastCol>
    <a:firstCol>
      <a:tcTxStyle b="on" i="off">
        <a:font>
          <a:latin typeface="Avenir Book"/>
          <a:ea typeface="Avenir Book"/>
          <a:cs typeface="Avenir Book"/>
        </a:font>
        <a:schemeClr val="lt1"/>
      </a:tcTxStyle>
      <a:tcStyle>
        <a:tcBdr/>
        <a:fill>
          <a:solidFill>
            <a:schemeClr val="accent1"/>
          </a:solidFill>
        </a:fill>
      </a:tcStyle>
    </a:firstCol>
    <a:lastRow>
      <a:tcTxStyle b="on" i="off">
        <a:font>
          <a:latin typeface="Avenir Book"/>
          <a:ea typeface="Avenir Book"/>
          <a:cs typeface="Avenir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venir Book"/>
          <a:ea typeface="Avenir Book"/>
          <a:cs typeface="Avenir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7482" autoAdjust="0"/>
  </p:normalViewPr>
  <p:slideViewPr>
    <p:cSldViewPr snapToGrid="0">
      <p:cViewPr varScale="1">
        <p:scale>
          <a:sx n="86" d="100"/>
          <a:sy n="86" d="100"/>
        </p:scale>
        <p:origin x="1518" y="60"/>
      </p:cViewPr>
      <p:guideLst/>
    </p:cSldViewPr>
  </p:slideViewPr>
  <p:outlineViewPr>
    <p:cViewPr>
      <p:scale>
        <a:sx n="33" d="100"/>
        <a:sy n="33" d="100"/>
      </p:scale>
      <p:origin x="0" y="-46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79"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s>
</file>

<file path=ppt/diagrams/_rels/data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hyperlink" Target="mailto:akafedzhiev@positivethinking.tech"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hyperlink" Target="mailto:akafedzhiev@positivethinking.tech"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478A9-B10E-47A1-BEF3-83398C8C556A}" type="doc">
      <dgm:prSet loTypeId="urn:microsoft.com/office/officeart/2005/8/layout/vList3" loCatId="list" qsTypeId="urn:microsoft.com/office/officeart/2005/8/quickstyle/simple1" qsCatId="simple" csTypeId="urn:microsoft.com/office/officeart/2005/8/colors/accent1_2" csCatId="accent1" phldr="1"/>
      <dgm:spPr/>
    </dgm:pt>
    <dgm:pt modelId="{5D75E423-F074-4E33-A95C-7490830CB26A}">
      <dgm:prSet phldrT="[Text]" custT="1"/>
      <dgm:spPr>
        <a:solidFill>
          <a:schemeClr val="accent3"/>
        </a:solidFill>
      </dgm:spPr>
      <dgm:t>
        <a:bodyPr/>
        <a:lstStyle/>
        <a:p>
          <a:pPr algn="l"/>
          <a:r>
            <a:rPr lang="en-US" sz="1200" b="1" dirty="0"/>
            <a:t>E-mail: </a:t>
          </a:r>
          <a:r>
            <a:rPr lang="en-US" sz="1200" b="1" dirty="0">
              <a:hlinkClick xmlns:r="http://schemas.openxmlformats.org/officeDocument/2006/relationships" r:id="rId1"/>
            </a:rPr>
            <a:t>akafedzhiev@positivethinking.tech</a:t>
          </a:r>
          <a:r>
            <a:rPr lang="en-US" sz="1200" b="1" dirty="0"/>
            <a:t> </a:t>
          </a:r>
        </a:p>
        <a:p>
          <a:pPr algn="l"/>
          <a:r>
            <a:rPr lang="en-US" sz="1200" b="1" dirty="0"/>
            <a:t>Personal Blog: https://alekaf.com</a:t>
          </a:r>
          <a:br>
            <a:rPr lang="en-US" sz="1200" b="1" dirty="0"/>
          </a:br>
          <a:r>
            <a:rPr lang="en-US" sz="1200" b="1" dirty="0"/>
            <a:t>LinkedIn: https://linkedin.com/in/alekaf</a:t>
          </a:r>
        </a:p>
      </dgm:t>
    </dgm:pt>
    <dgm:pt modelId="{2E19EEA5-D112-4222-802D-4C59C30A8E45}" type="parTrans" cxnId="{1781B3E8-8481-4150-B8E7-DF40E0E02E3F}">
      <dgm:prSet/>
      <dgm:spPr/>
      <dgm:t>
        <a:bodyPr/>
        <a:lstStyle/>
        <a:p>
          <a:endParaRPr lang="en-US"/>
        </a:p>
      </dgm:t>
    </dgm:pt>
    <dgm:pt modelId="{8DAFB635-96E9-43D9-B8C7-D9F5202998AD}" type="sibTrans" cxnId="{1781B3E8-8481-4150-B8E7-DF40E0E02E3F}">
      <dgm:prSet/>
      <dgm:spPr/>
      <dgm:t>
        <a:bodyPr/>
        <a:lstStyle/>
        <a:p>
          <a:endParaRPr lang="en-US"/>
        </a:p>
      </dgm:t>
    </dgm:pt>
    <dgm:pt modelId="{D661833A-BFC9-4F63-BC57-2928B302CEF8}" type="pres">
      <dgm:prSet presAssocID="{CB2478A9-B10E-47A1-BEF3-83398C8C556A}" presName="linearFlow" presStyleCnt="0">
        <dgm:presLayoutVars>
          <dgm:dir/>
          <dgm:resizeHandles val="exact"/>
        </dgm:presLayoutVars>
      </dgm:prSet>
      <dgm:spPr/>
    </dgm:pt>
    <dgm:pt modelId="{800A3465-B65C-41EC-A49F-47814D445009}" type="pres">
      <dgm:prSet presAssocID="{5D75E423-F074-4E33-A95C-7490830CB26A}" presName="composite" presStyleCnt="0"/>
      <dgm:spPr/>
    </dgm:pt>
    <dgm:pt modelId="{4221D8B5-C4EC-4E7D-BAD7-16A3CC629289}" type="pres">
      <dgm:prSet presAssocID="{5D75E423-F074-4E33-A95C-7490830CB26A}" presName="imgShp" presStyleLbl="fgImgPlace1" presStyleIdx="0" presStyleCnt="1" custLinFactNeighborX="-48019"/>
      <dgm:spPr>
        <a:blipFill>
          <a:blip xmlns:r="http://schemas.openxmlformats.org/officeDocument/2006/relationships" r:embed="rId2"/>
          <a:srcRect/>
          <a:stretch>
            <a:fillRect l="-25000" r="-25000"/>
          </a:stretch>
        </a:blipFill>
      </dgm:spPr>
    </dgm:pt>
    <dgm:pt modelId="{C96CA20A-90BD-4901-9DEC-26029880D979}" type="pres">
      <dgm:prSet presAssocID="{5D75E423-F074-4E33-A95C-7490830CB26A}" presName="txShp" presStyleLbl="node1" presStyleIdx="0" presStyleCnt="1" custScaleX="85686" custLinFactNeighborX="-15491">
        <dgm:presLayoutVars>
          <dgm:bulletEnabled val="1"/>
        </dgm:presLayoutVars>
      </dgm:prSet>
      <dgm:spPr/>
    </dgm:pt>
  </dgm:ptLst>
  <dgm:cxnLst>
    <dgm:cxn modelId="{9A90E223-D9ED-4104-9E1B-D982D3BE0FDF}" type="presOf" srcId="{CB2478A9-B10E-47A1-BEF3-83398C8C556A}" destId="{D661833A-BFC9-4F63-BC57-2928B302CEF8}" srcOrd="0" destOrd="0" presId="urn:microsoft.com/office/officeart/2005/8/layout/vList3"/>
    <dgm:cxn modelId="{FD2C87A8-41C0-499A-B519-5B2EB891AE4B}" type="presOf" srcId="{5D75E423-F074-4E33-A95C-7490830CB26A}" destId="{C96CA20A-90BD-4901-9DEC-26029880D979}" srcOrd="0" destOrd="0" presId="urn:microsoft.com/office/officeart/2005/8/layout/vList3"/>
    <dgm:cxn modelId="{1781B3E8-8481-4150-B8E7-DF40E0E02E3F}" srcId="{CB2478A9-B10E-47A1-BEF3-83398C8C556A}" destId="{5D75E423-F074-4E33-A95C-7490830CB26A}" srcOrd="0" destOrd="0" parTransId="{2E19EEA5-D112-4222-802D-4C59C30A8E45}" sibTransId="{8DAFB635-96E9-43D9-B8C7-D9F5202998AD}"/>
    <dgm:cxn modelId="{65EEAE60-979F-4C32-A393-636E19280416}" type="presParOf" srcId="{D661833A-BFC9-4F63-BC57-2928B302CEF8}" destId="{800A3465-B65C-41EC-A49F-47814D445009}" srcOrd="0" destOrd="0" presId="urn:microsoft.com/office/officeart/2005/8/layout/vList3"/>
    <dgm:cxn modelId="{07E05D77-8F91-477D-B230-E9B323D5C0AB}" type="presParOf" srcId="{800A3465-B65C-41EC-A49F-47814D445009}" destId="{4221D8B5-C4EC-4E7D-BAD7-16A3CC629289}" srcOrd="0" destOrd="0" presId="urn:microsoft.com/office/officeart/2005/8/layout/vList3"/>
    <dgm:cxn modelId="{30E3DAEE-9374-4D05-B59C-35713923066E}" type="presParOf" srcId="{800A3465-B65C-41EC-A49F-47814D445009}" destId="{C96CA20A-90BD-4901-9DEC-26029880D97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CA20A-90BD-4901-9DEC-26029880D979}">
      <dsp:nvSpPr>
        <dsp:cNvPr id="0" name=""/>
        <dsp:cNvSpPr/>
      </dsp:nvSpPr>
      <dsp:spPr>
        <a:xfrm rot="10800000">
          <a:off x="1716650" y="0"/>
          <a:ext cx="4908976" cy="2184275"/>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3205" tIns="45720" rIns="85344" bIns="45720" numCol="1" spcCol="1270" anchor="ctr" anchorCtr="0">
          <a:noAutofit/>
        </a:bodyPr>
        <a:lstStyle/>
        <a:p>
          <a:pPr marL="0" lvl="0" indent="0" algn="l" defTabSz="533400">
            <a:lnSpc>
              <a:spcPct val="90000"/>
            </a:lnSpc>
            <a:spcBef>
              <a:spcPct val="0"/>
            </a:spcBef>
            <a:spcAft>
              <a:spcPct val="35000"/>
            </a:spcAft>
            <a:buNone/>
          </a:pPr>
          <a:r>
            <a:rPr lang="en-US" sz="1200" b="1" kern="1200" dirty="0"/>
            <a:t>E-mail: </a:t>
          </a:r>
          <a:r>
            <a:rPr lang="en-US" sz="1200" b="1" kern="1200" dirty="0">
              <a:hlinkClick xmlns:r="http://schemas.openxmlformats.org/officeDocument/2006/relationships" r:id="rId1"/>
            </a:rPr>
            <a:t>akafedzhiev@positivethinking.tech</a:t>
          </a:r>
          <a:r>
            <a:rPr lang="en-US" sz="1200" b="1" kern="1200" dirty="0"/>
            <a:t> </a:t>
          </a:r>
        </a:p>
        <a:p>
          <a:pPr marL="0" lvl="0" indent="0" algn="l" defTabSz="533400">
            <a:lnSpc>
              <a:spcPct val="90000"/>
            </a:lnSpc>
            <a:spcBef>
              <a:spcPct val="0"/>
            </a:spcBef>
            <a:spcAft>
              <a:spcPct val="35000"/>
            </a:spcAft>
            <a:buNone/>
          </a:pPr>
          <a:r>
            <a:rPr lang="en-US" sz="1200" b="1" kern="1200" dirty="0"/>
            <a:t>Personal Blog: https://alekaf.com</a:t>
          </a:r>
          <a:br>
            <a:rPr lang="en-US" sz="1200" b="1" kern="1200" dirty="0"/>
          </a:br>
          <a:r>
            <a:rPr lang="en-US" sz="1200" b="1" kern="1200" dirty="0"/>
            <a:t>LinkedIn: https://linkedin.com/in/alekaf</a:t>
          </a:r>
        </a:p>
      </dsp:txBody>
      <dsp:txXfrm rot="10800000">
        <a:off x="2262719" y="0"/>
        <a:ext cx="4362907" cy="2184275"/>
      </dsp:txXfrm>
    </dsp:sp>
    <dsp:sp modelId="{4221D8B5-C4EC-4E7D-BAD7-16A3CC629289}">
      <dsp:nvSpPr>
        <dsp:cNvPr id="0" name=""/>
        <dsp:cNvSpPr/>
      </dsp:nvSpPr>
      <dsp:spPr>
        <a:xfrm>
          <a:off x="53103" y="0"/>
          <a:ext cx="2184275" cy="2184275"/>
        </a:xfrm>
        <a:prstGeom prst="ellipse">
          <a:avLst/>
        </a:prstGeom>
        <a:blipFill>
          <a:blip xmlns:r="http://schemas.openxmlformats.org/officeDocument/2006/relationships" r:embed="rId2"/>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ldapwiki.com/wiki/OpenID%20Connect%20Claims" TargetMode="External"/><Relationship Id="rId3" Type="http://schemas.openxmlformats.org/officeDocument/2006/relationships/hyperlink" Target="https://ldapwiki.com/wiki/Claim" TargetMode="External"/><Relationship Id="rId7" Type="http://schemas.openxmlformats.org/officeDocument/2006/relationships/hyperlink" Target="https://ldapwiki.com/wiki/Id_token" TargetMode="External"/><Relationship Id="rId12" Type="http://schemas.openxmlformats.org/officeDocument/2006/relationships/hyperlink" Target="https://ldapwiki.com/wiki/Aud"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ldapwiki.com/wiki/Examples" TargetMode="External"/><Relationship Id="rId11" Type="http://schemas.openxmlformats.org/officeDocument/2006/relationships/hyperlink" Target="https://ldapwiki.com/wiki/OAuth%20Client" TargetMode="External"/><Relationship Id="rId5" Type="http://schemas.openxmlformats.org/officeDocument/2006/relationships/hyperlink" Target="https://ldapwiki.com/wiki/OAuth%20Scopes" TargetMode="External"/><Relationship Id="rId10" Type="http://schemas.openxmlformats.org/officeDocument/2006/relationships/hyperlink" Target="https://ldapwiki.com/wiki/Email" TargetMode="External"/><Relationship Id="rId4" Type="http://schemas.openxmlformats.org/officeDocument/2006/relationships/hyperlink" Target="https://ldapwiki.com/wiki/Assertion" TargetMode="External"/><Relationship Id="rId9" Type="http://schemas.openxmlformats.org/officeDocument/2006/relationships/hyperlink" Target="https://ldapwiki.com/wiki/Resource%20Own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1" name="Google Shape;2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examine how we did the single tenant implementations. </a:t>
            </a:r>
          </a:p>
          <a:p>
            <a:endParaRPr lang="en-US" dirty="0"/>
          </a:p>
          <a:p>
            <a:r>
              <a:rPr lang="en-US" dirty="0"/>
              <a:t>How we used to do it and how OAuth and SAML Multi-tenancy help us. </a:t>
            </a:r>
          </a:p>
          <a:p>
            <a:endParaRPr lang="en-US" dirty="0"/>
          </a:p>
          <a:p>
            <a:r>
              <a:rPr lang="en-US" dirty="0"/>
              <a:t>We configured in the past an application per customer/tenant. We had multiple single tenant application configurations, where the customer will be Redirected to their Tenant IDP for Authentication. </a:t>
            </a:r>
          </a:p>
          <a:p>
            <a:endParaRPr lang="en-US" dirty="0"/>
          </a:p>
          <a:p>
            <a:r>
              <a:rPr lang="en-US" dirty="0"/>
              <a:t>Some configurations were getting so extensive we hit limits on number of Authentication Policies bound to a Policy Label.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551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Multi-Tenant applications we need only one single application configuration. </a:t>
            </a:r>
          </a:p>
          <a:p>
            <a:endParaRPr lang="en-US" dirty="0"/>
          </a:p>
          <a:p>
            <a:r>
              <a:rPr lang="en-US" dirty="0"/>
              <a:t>The customer will be directed to a Cloud Identity URL /common/ applicable to all Tenants in Azure and after populating username he’ll be directed to their Tenant &amp; Identity Provider.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252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Multi-tenant application allows access to your application from any Tenant.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means all existing Tenants and that’s the main problem. You need to filter your subscribers and we’ll see how a bit later 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00" dirty="0">
                <a:effectLst/>
                <a:latin typeface="Calibri" panose="020F0502020204030204" pitchFamily="34" charset="0"/>
                <a:ea typeface="Calibri" panose="020F0502020204030204" pitchFamily="34" charset="0"/>
                <a:cs typeface="Calibri" panose="020F0502020204030204" pitchFamily="34" charset="0"/>
              </a:rPr>
              <a:t>A very important note is that the Control over AAA Policies, MFA, Lockout Setting, Contextual Access will remain in their user’s home Tenant.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337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type of approach provides us additional flexibility. This single Authentication Configuration could be shared between browser based and non-browser-based agents for providing access to resources.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7581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solidFill>
                  <a:srgbClr val="2A0048"/>
                </a:solidFill>
                <a:effectLst/>
                <a:latin typeface="Avenir Book"/>
                <a:ea typeface="Times New Roman" panose="02020603050405020304" pitchFamily="18" charset="0"/>
                <a:cs typeface="Times New Roman" panose="02020603050405020304" pitchFamily="18" charset="0"/>
              </a:rPr>
              <a:t>For a user to sign into an application in Azure AD, the application must be represented in the user’s tenant. </a:t>
            </a:r>
            <a:endParaRPr lang="bg-BG" sz="1800" dirty="0">
              <a:solidFill>
                <a:srgbClr val="2A0048"/>
              </a:solidFill>
              <a:effectLst/>
              <a:latin typeface="Avenir Book"/>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800" dirty="0">
                <a:solidFill>
                  <a:srgbClr val="2A0048"/>
                </a:solidFill>
                <a:effectLst/>
                <a:latin typeface="Avenir Book"/>
                <a:ea typeface="Times New Roman" panose="02020603050405020304" pitchFamily="18" charset="0"/>
                <a:cs typeface="Times New Roman" panose="02020603050405020304" pitchFamily="18" charset="0"/>
              </a:rPr>
              <a:t>This allows the organization to do things like apply unique policies when users from their tenant sign into the application. </a:t>
            </a:r>
            <a:endParaRPr lang="bg-BG" sz="1800" dirty="0">
              <a:solidFill>
                <a:srgbClr val="2A0048"/>
              </a:solidFill>
              <a:effectLst/>
              <a:latin typeface="Avenir Book"/>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800" dirty="0">
                <a:solidFill>
                  <a:srgbClr val="2A0048"/>
                </a:solidFill>
                <a:effectLst/>
                <a:latin typeface="Avenir Book"/>
                <a:ea typeface="Times New Roman" panose="02020603050405020304" pitchFamily="18" charset="0"/>
                <a:cs typeface="Times New Roman" panose="02020603050405020304" pitchFamily="18" charset="0"/>
              </a:rPr>
              <a:t>For a single-tenant application, this registration is easier; it is the one that happens when you register the application in the Azure portal.</a:t>
            </a:r>
            <a:endParaRPr lang="bg-BG" sz="1800" dirty="0">
              <a:solidFill>
                <a:srgbClr val="2A0048"/>
              </a:solidFill>
              <a:effectLst/>
              <a:latin typeface="Avenir Book"/>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en-US" sz="1800" dirty="0">
              <a:solidFill>
                <a:srgbClr val="2A0048"/>
              </a:solidFill>
              <a:effectLst/>
              <a:latin typeface="Avenir Book"/>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800" dirty="0">
                <a:solidFill>
                  <a:srgbClr val="2A0048"/>
                </a:solidFill>
                <a:effectLst/>
                <a:latin typeface="Avenir Book"/>
                <a:ea typeface="Times New Roman" panose="02020603050405020304" pitchFamily="18" charset="0"/>
                <a:cs typeface="Times New Roman" panose="02020603050405020304" pitchFamily="18" charset="0"/>
              </a:rPr>
              <a:t>For a multi-tenant application, the initial registration for the application lives in the Azure AD tenant used by the developer. </a:t>
            </a:r>
            <a:endParaRPr lang="bg-BG" sz="1800" dirty="0">
              <a:solidFill>
                <a:srgbClr val="2A0048"/>
              </a:solidFill>
              <a:effectLst/>
              <a:latin typeface="Avenir Book"/>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800" dirty="0">
                <a:solidFill>
                  <a:srgbClr val="2A0048"/>
                </a:solidFill>
                <a:effectLst/>
                <a:latin typeface="Avenir Book"/>
                <a:ea typeface="Times New Roman" panose="02020603050405020304" pitchFamily="18" charset="0"/>
                <a:cs typeface="Times New Roman" panose="02020603050405020304" pitchFamily="18" charset="0"/>
              </a:rPr>
              <a:t>When a user from a different tenant signs into the application for the first time, Azure AD asks them to consent to the permissions requested by the application. </a:t>
            </a:r>
            <a:endParaRPr lang="bg-BG" sz="1800" dirty="0">
              <a:solidFill>
                <a:srgbClr val="2A0048"/>
              </a:solidFill>
              <a:effectLst/>
              <a:latin typeface="Avenir Book"/>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800" dirty="0">
                <a:solidFill>
                  <a:srgbClr val="2A0048"/>
                </a:solidFill>
                <a:effectLst/>
                <a:latin typeface="Avenir Book"/>
                <a:ea typeface="Times New Roman" panose="02020603050405020304" pitchFamily="18" charset="0"/>
                <a:cs typeface="Times New Roman" panose="02020603050405020304" pitchFamily="18" charset="0"/>
              </a:rPr>
              <a:t>If they consent, then a representation of the application called a service principal is created in the user’s tenant, and sign-in can continue. </a:t>
            </a:r>
            <a:endParaRPr lang="bg-BG" sz="1800" dirty="0">
              <a:solidFill>
                <a:srgbClr val="2A0048"/>
              </a:solidFill>
              <a:effectLst/>
              <a:latin typeface="Avenir Book"/>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800" dirty="0">
                <a:solidFill>
                  <a:srgbClr val="2A0048"/>
                </a:solidFill>
                <a:effectLst/>
                <a:latin typeface="Avenir Book"/>
                <a:ea typeface="Times New Roman" panose="02020603050405020304" pitchFamily="18" charset="0"/>
                <a:cs typeface="Times New Roman" panose="02020603050405020304" pitchFamily="18" charset="0"/>
              </a:rPr>
              <a:t>A delegation is also created in the directory that records the user’s consent to the application.</a:t>
            </a:r>
            <a:endParaRPr lang="bg-BG" sz="1800" dirty="0">
              <a:solidFill>
                <a:srgbClr val="2A0048"/>
              </a:solidFill>
              <a:effectLst/>
              <a:latin typeface="Avenir Book"/>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endParaRPr lang="bg-BG" sz="1800" dirty="0">
              <a:solidFill>
                <a:srgbClr val="2A0048"/>
              </a:solidFill>
              <a:effectLst/>
              <a:latin typeface="Avenir Book"/>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provide consent via two ways for the Multi-Tenant Application.</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Consent via Publisher Verification (Microsoft Partner)</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Admin Consent Workflow – An admin consent to be provided on behalf of the whole organization (your subscriber). </a:t>
            </a:r>
          </a:p>
          <a:p>
            <a:pPr marL="0" marR="0">
              <a:lnSpc>
                <a:spcPct val="115000"/>
              </a:lnSpc>
              <a:spcBef>
                <a:spcPts val="0"/>
              </a:spcBef>
              <a:spcAft>
                <a:spcPts val="1000"/>
              </a:spcAft>
            </a:pPr>
            <a:endParaRPr lang="en-US" sz="1800" dirty="0">
              <a:solidFill>
                <a:srgbClr val="2A0048"/>
              </a:solidFill>
              <a:effectLst/>
              <a:latin typeface="Avenir Book"/>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8477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solidFill>
                  <a:srgbClr val="2A0048"/>
                </a:solidFill>
                <a:effectLst/>
                <a:latin typeface="Avenir Book"/>
                <a:ea typeface="Times New Roman" panose="02020603050405020304" pitchFamily="18" charset="0"/>
                <a:cs typeface="Times New Roman" panose="02020603050405020304" pitchFamily="18" charset="0"/>
              </a:rPr>
              <a:t>Depending on your organization settings or account you use, you might receive a screen to request access, be presented with an error or consent on behalf of your organization (full admin account).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234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IDP should be able to provide you Multi-Tenant Applications in order to ease the integration between organizations.</a:t>
            </a:r>
          </a:p>
          <a:p>
            <a:r>
              <a:rPr lang="en-US" dirty="0"/>
              <a:t>In fact any authentication protocol may potentially support Multi-Tenancy. The only questions is if the Cloud Identity Provider supports it. </a:t>
            </a:r>
          </a:p>
          <a:p>
            <a:endParaRPr lang="en-US" dirty="0"/>
          </a:p>
          <a:p>
            <a:r>
              <a:rPr lang="en-US" dirty="0"/>
              <a:t>Two authentication protocols make perfect case for Multi-Tenancy, because of claim use and because of Cloud Tenant Federations. </a:t>
            </a:r>
          </a:p>
          <a:p>
            <a:r>
              <a:rPr lang="en-US" dirty="0"/>
              <a:t>Meaning one Tenant trusting the other for the authentication and creating Service Principals for that user.</a:t>
            </a:r>
          </a:p>
          <a:p>
            <a:endParaRPr lang="en-US" dirty="0"/>
          </a:p>
          <a:p>
            <a:r>
              <a:rPr lang="en-US" dirty="0"/>
              <a:t>In SAML we have an Assertion binding to choose. </a:t>
            </a:r>
          </a:p>
          <a:p>
            <a:r>
              <a:rPr lang="en-US" dirty="0"/>
              <a:t>Azure AD with SAML2 supports only Front-channel bindings like POST &amp; Redirect. SAML implementations typically exchange sensitive user data via the browser. This considerably increases the attack surface of your Single Sign-On (SSO) solution. SAML offers an alternative mechanism called HTTP Artifact binding that allows protocol messages to be transported more securely. Both HTTP Redirect and HTTP POST are front-channel bindings, where SAML HTTP Artifact binding sends protocol messages using a direct server-to-server connection between an Identity Provider (IdP) and a Service Provider (SP).  </a:t>
            </a:r>
          </a:p>
          <a:p>
            <a:endParaRPr lang="en-US" dirty="0"/>
          </a:p>
          <a:p>
            <a:r>
              <a:rPr lang="en-US" dirty="0"/>
              <a:t>In OAuth we have different authentication flows (or grant types) to consider. The NetScaler support two of them - Authorization Code Flow &amp; Resource Owner Password Flow. The most recommended (for agents supporting redirect) and the least recommended. The NetScaler can always validate a token acquired out-of-band. </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4760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NetScaler supports “Authorization Code Flow” with </a:t>
            </a:r>
            <a:r>
              <a:rPr lang="en-US" dirty="0" err="1"/>
              <a:t>id_token</a:t>
            </a:r>
            <a:r>
              <a:rPr lang="en-US" dirty="0"/>
              <a:t> extension and Resource Owner Password Flow as a Service Provider. Let’s Explore the OAuth Authorization Grant.</a:t>
            </a:r>
          </a:p>
          <a:p>
            <a:r>
              <a:rPr lang="en-US" dirty="0"/>
              <a:t>This Authorization Flow is redirect based flow, so usually involves usage of browser as user-agent. </a:t>
            </a:r>
          </a:p>
          <a:p>
            <a:endParaRPr lang="en-US" dirty="0"/>
          </a:p>
          <a:p>
            <a:r>
              <a:rPr lang="en-US" dirty="0"/>
              <a:t>1. The Customer/User tries to access NetScaler Authentication Protected Resource and subsequently is Redirected to the IDP logon page. </a:t>
            </a:r>
          </a:p>
          <a:p>
            <a:r>
              <a:rPr lang="en-US" dirty="0"/>
              <a:t>2. After successful Authentication the IDP issues an Authorization Code. </a:t>
            </a:r>
          </a:p>
          <a:p>
            <a:r>
              <a:rPr lang="en-US" dirty="0"/>
              <a:t>3. The IDP Redirects the User-Agent with the  Authorization Code back to the SP (the NetScaler). </a:t>
            </a:r>
          </a:p>
          <a:p>
            <a:r>
              <a:rPr lang="en-US" dirty="0"/>
              <a:t>4. NetScaler sends to the IDP – Authorization Code, Client ID (Application ID) and Client Secret to receive an </a:t>
            </a:r>
            <a:r>
              <a:rPr lang="en-US" dirty="0" err="1"/>
              <a:t>id_token</a:t>
            </a:r>
            <a:r>
              <a:rPr lang="en-US" dirty="0"/>
              <a:t> and </a:t>
            </a:r>
            <a:r>
              <a:rPr lang="en-US" dirty="0" err="1"/>
              <a:t>access_token</a:t>
            </a:r>
            <a:r>
              <a:rPr lang="en-US" dirty="0"/>
              <a:t>. </a:t>
            </a:r>
          </a:p>
          <a:p>
            <a:r>
              <a:rPr lang="en-US" dirty="0"/>
              <a:t>5. The NetScaler allows access by the validating the token.</a:t>
            </a:r>
          </a:p>
          <a:p>
            <a:endParaRPr lang="en-US" dirty="0"/>
          </a:p>
          <a:p>
            <a:r>
              <a:rPr lang="en-US" dirty="0"/>
              <a:t>The </a:t>
            </a:r>
            <a:r>
              <a:rPr lang="en-US" dirty="0" err="1"/>
              <a:t>id_token</a:t>
            </a:r>
            <a:r>
              <a:rPr lang="en-US" dirty="0"/>
              <a:t> or the </a:t>
            </a:r>
            <a:r>
              <a:rPr lang="en-US" dirty="0" err="1"/>
              <a:t>access_token</a:t>
            </a:r>
            <a:r>
              <a:rPr lang="en-US" dirty="0"/>
              <a:t> could be acquired out-of-band – directly from the IDP. Then you can directly present the </a:t>
            </a:r>
            <a:r>
              <a:rPr lang="en-US" dirty="0" err="1"/>
              <a:t>id_token</a:t>
            </a:r>
            <a:r>
              <a:rPr lang="en-US" dirty="0"/>
              <a:t> to the NetScaler by inserting it in an Authorization Header.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0908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5444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Secret – 24 months max. Special characters requirement per your local NetScaler policy.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887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8701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would add UPN or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preferred_username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as additional claim that will appear in the ID Token.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will ensure NetScaler is Identity aware, not just verifying the tokens.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Claims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assertions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that one subject makes about itself. (in this case the Authorization Server / User context)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OAuth Scopes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are groups of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claims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example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n-US" sz="1800" u="sng" kern="1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Id_token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will consist of some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OpenID Connect Claims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with information about the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Resource Owner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maybe their first and last name,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email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address.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can also carry information about the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1"/>
              </a:rPr>
              <a:t>OAuth Client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the token itself, like who issued the token or what is its intended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audience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1398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You’ll need 3 endpoints.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Two of them are listed in your Azure App Endpoints.</a:t>
            </a:r>
          </a:p>
          <a:p>
            <a:endParaRPr lang="en-US" dirty="0"/>
          </a:p>
          <a:p>
            <a:r>
              <a:rPr lang="en-US" dirty="0"/>
              <a:t>The outbound Source IP depends on your configuration for reaching “login.microsoftonline.com”. You can see the difference between Single Tenant URL and Multi-Tenant URL.</a:t>
            </a:r>
          </a:p>
          <a:p>
            <a:endParaRPr lang="en-US" dirty="0"/>
          </a:p>
          <a:p>
            <a:r>
              <a:rPr lang="en-US" dirty="0"/>
              <a:t>The /common/discovery/keys is not listed in your App Endpoints, but you’ll need it. </a:t>
            </a:r>
          </a:p>
          <a:p>
            <a:endParaRPr lang="en-US" dirty="0"/>
          </a:p>
          <a:p>
            <a:r>
              <a:rPr lang="en-US" dirty="0"/>
              <a:t>This same </a:t>
            </a:r>
            <a:r>
              <a:rPr lang="en-US" dirty="0" err="1"/>
              <a:t>id_token</a:t>
            </a:r>
            <a:r>
              <a:rPr lang="en-US" dirty="0"/>
              <a:t> or </a:t>
            </a:r>
            <a:r>
              <a:rPr lang="en-US" dirty="0" err="1"/>
              <a:t>access_token</a:t>
            </a:r>
            <a:r>
              <a:rPr lang="en-US" dirty="0"/>
              <a:t> will be included in the Authorization Header into the HTTP request.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542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of the </a:t>
            </a:r>
            <a:r>
              <a:rPr lang="en-US" dirty="0" err="1"/>
              <a:t>oAuth</a:t>
            </a:r>
            <a:r>
              <a:rPr lang="en-US" dirty="0"/>
              <a:t> Action. Complete will indicate successful fetch of the certificate.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4043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ID – This is the application ID from Azure AD.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1192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Secret.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9196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Authorization Endpoint – Login and Authorize the Access.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0502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Token Endpoint – The NetScaler will request an Access Token on this URL providing the Authorization Code, Client ID &amp; Client Secret.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074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 Endpoint – Fetching the public keys for decrypting the token. (There are multiple keys)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0184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Type – </a:t>
            </a:r>
            <a:r>
              <a:rPr lang="en-US" dirty="0" err="1"/>
              <a:t>oAuth</a:t>
            </a:r>
            <a:r>
              <a:rPr lang="en-US" dirty="0"/>
              <a:t> Authorization Flow Type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2606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upn</a:t>
            </a:r>
            <a:r>
              <a:rPr lang="en-US" dirty="0"/>
              <a:t> - Username claim extraction.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872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kern="100" dirty="0">
                <a:effectLst/>
                <a:latin typeface="Calibri" panose="020F0502020204030204" pitchFamily="34" charset="0"/>
                <a:ea typeface="Calibri" panose="020F0502020204030204" pitchFamily="34" charset="0"/>
                <a:cs typeface="Calibri" panose="020F0502020204030204" pitchFamily="34" charset="0"/>
              </a:rPr>
              <a:t>Everything is Web delivered in a SaaS model.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kern="100" dirty="0">
                <a:effectLst/>
                <a:latin typeface="Calibri" panose="020F0502020204030204" pitchFamily="34" charset="0"/>
                <a:ea typeface="Calibri" panose="020F0502020204030204" pitchFamily="34" charset="0"/>
                <a:cs typeface="Calibri" panose="020F0502020204030204" pitchFamily="34" charset="0"/>
              </a:rPr>
              <a:t>Everything Is Connected to Everything Else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kern="100" dirty="0">
                <a:effectLst/>
                <a:latin typeface="Calibri" panose="020F0502020204030204" pitchFamily="34" charset="0"/>
                <a:ea typeface="Calibri" panose="020F0502020204030204" pitchFamily="34" charset="0"/>
                <a:cs typeface="Calibri" panose="020F0502020204030204" pitchFamily="34" charset="0"/>
              </a:rPr>
              <a:t>Everything requires Authentication Mechanism </a:t>
            </a:r>
            <a:r>
              <a:rPr lang="en-US" sz="1800" kern="100" dirty="0">
                <a:effectLst/>
                <a:latin typeface="Calibri" panose="020F0502020204030204" pitchFamily="34" charset="0"/>
                <a:ea typeface="Calibri" panose="020F0502020204030204" pitchFamily="34" charset="0"/>
                <a:cs typeface="Calibri" panose="020F0502020204030204" pitchFamily="34" charset="0"/>
              </a:rPr>
              <a:t>and building your own authentication system can take a lot of time and doing it incorrectly can be very costly.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Because of all this a rising complexity of IDP &amp; SP integrations and new requirements for Multi-tenancy emerge.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that’s what we’re going to talk about today - Authentication &amp; Multi-Tenancy Integrations with Citrix NetScaler.</a:t>
            </a:r>
          </a:p>
        </p:txBody>
      </p:sp>
      <p:sp>
        <p:nvSpPr>
          <p:cNvPr id="245" name="Google Shape;2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NetScaler Group in which the User will be placed after successful authentication &amp; acquired token. This AAA Group will be used for our authorization purpose. (subscriber filtering)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9193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tid</a:t>
            </a:r>
            <a:r>
              <a:rPr lang="en-US" dirty="0"/>
              <a:t> – a default claim included in every token from Azure AD indicating the home Tenant of the User. We’ll authorized the connection based on that </a:t>
            </a:r>
            <a:r>
              <a:rPr lang="en-US" dirty="0" err="1"/>
              <a:t>tid</a:t>
            </a:r>
            <a:r>
              <a:rPr lang="en-US" dirty="0"/>
              <a:t> value.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6995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 Endpoint Clarification and Certificate handling:</a:t>
            </a:r>
          </a:p>
          <a:p>
            <a:r>
              <a:rPr lang="en-US" dirty="0"/>
              <a:t>The JWT Token consists of 3 Portions: </a:t>
            </a:r>
          </a:p>
          <a:p>
            <a:pPr>
              <a:buFontTx/>
              <a:buChar char="-"/>
            </a:pPr>
            <a:r>
              <a:rPr lang="en-US" dirty="0"/>
              <a:t>Header </a:t>
            </a:r>
          </a:p>
          <a:p>
            <a:pPr>
              <a:buFontTx/>
              <a:buChar char="-"/>
            </a:pPr>
            <a:r>
              <a:rPr lang="en-US" dirty="0"/>
              <a:t>Payload </a:t>
            </a:r>
          </a:p>
          <a:p>
            <a:pPr>
              <a:buFontTx/>
              <a:buChar char="-"/>
            </a:pPr>
            <a:r>
              <a:rPr lang="en-US" dirty="0"/>
              <a:t>Signature </a:t>
            </a:r>
          </a:p>
          <a:p>
            <a:pPr>
              <a:buFontTx/>
              <a:buChar char="-"/>
            </a:pPr>
            <a:endParaRPr lang="en-US" dirty="0"/>
          </a:p>
          <a:p>
            <a:pPr marL="228600" indent="0">
              <a:buFontTx/>
              <a:buNone/>
            </a:pPr>
            <a:r>
              <a:rPr lang="en-US" dirty="0"/>
              <a:t>The NetScaler will look into the Header portion for ‘kid’ header value. This value indicates which certificate has been used for the encryption of the token. </a:t>
            </a:r>
            <a:br>
              <a:rPr lang="en-US" dirty="0"/>
            </a:br>
            <a:r>
              <a:rPr lang="en-US" dirty="0"/>
              <a:t>He then decrypt the token and have the user’s Identity Information.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3937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Calibri" panose="020F0502020204030204" pitchFamily="34" charset="0"/>
                <a:cs typeface="Calibri" panose="020F0502020204030204" pitchFamily="34" charset="0"/>
              </a:rPr>
              <a:t>A pattern set contains a name of one or more string patterns that can be used in policy expressions.</a:t>
            </a:r>
          </a:p>
          <a:p>
            <a:r>
              <a:rPr lang="en-US" b="0" i="0" dirty="0">
                <a:effectLst/>
                <a:latin typeface="Calibri" panose="020F0502020204030204" pitchFamily="34" charset="0"/>
                <a:cs typeface="Calibri" panose="020F0502020204030204" pitchFamily="34" charset="0"/>
              </a:rPr>
              <a:t>The patter set must include the Tenant IDs of all our subscribers.</a:t>
            </a:r>
          </a:p>
          <a:p>
            <a:r>
              <a:rPr lang="en-US" b="0" i="0" dirty="0">
                <a:effectLst/>
                <a:latin typeface="Calibri" panose="020F0502020204030204" pitchFamily="34" charset="0"/>
                <a:cs typeface="Calibri" panose="020F0502020204030204" pitchFamily="34" charset="0"/>
              </a:rPr>
              <a:t>We create the patter set which is afterward used in the authorization policy binding to the AAA Group.</a:t>
            </a:r>
          </a:p>
          <a:p>
            <a:endParaRPr lang="en-US" b="0" i="0" dirty="0">
              <a:effectLst/>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add policy </a:t>
            </a:r>
            <a:r>
              <a:rPr lang="en-US" dirty="0" err="1">
                <a:latin typeface="Calibri" panose="020F0502020204030204" pitchFamily="34" charset="0"/>
                <a:cs typeface="Calibri" panose="020F0502020204030204" pitchFamily="34" charset="0"/>
              </a:rPr>
              <a:t>patset</a:t>
            </a:r>
            <a:r>
              <a:rPr lang="en-US" dirty="0">
                <a:latin typeface="Calibri" panose="020F0502020204030204" pitchFamily="34" charset="0"/>
                <a:cs typeface="Calibri" panose="020F0502020204030204" pitchFamily="34" charset="0"/>
              </a:rPr>
              <a:t> PS_AZ_OAUTH_TID</a:t>
            </a:r>
          </a:p>
          <a:p>
            <a:r>
              <a:rPr lang="en-US" dirty="0">
                <a:latin typeface="Calibri" panose="020F0502020204030204" pitchFamily="34" charset="0"/>
                <a:cs typeface="Calibri" panose="020F0502020204030204" pitchFamily="34" charset="0"/>
              </a:rPr>
              <a:t>bind policy </a:t>
            </a:r>
            <a:r>
              <a:rPr lang="en-US" dirty="0" err="1">
                <a:latin typeface="Calibri" panose="020F0502020204030204" pitchFamily="34" charset="0"/>
                <a:cs typeface="Calibri" panose="020F0502020204030204" pitchFamily="34" charset="0"/>
              </a:rPr>
              <a:t>patset</a:t>
            </a:r>
            <a:r>
              <a:rPr lang="en-US" dirty="0">
                <a:latin typeface="Calibri" panose="020F0502020204030204" pitchFamily="34" charset="0"/>
                <a:cs typeface="Calibri" panose="020F0502020204030204" pitchFamily="34" charset="0"/>
              </a:rPr>
              <a:t> PS_AZ_OAUTH_TID bc2a1323-24ef-4fdd-869a-8a4bf7dd7912 -index 1</a:t>
            </a:r>
          </a:p>
          <a:p>
            <a:r>
              <a:rPr lang="en-US" dirty="0">
                <a:latin typeface="Calibri" panose="020F0502020204030204" pitchFamily="34" charset="0"/>
                <a:cs typeface="Calibri" panose="020F0502020204030204" pitchFamily="34" charset="0"/>
              </a:rPr>
              <a:t>bind policy </a:t>
            </a:r>
            <a:r>
              <a:rPr lang="en-US" dirty="0" err="1">
                <a:latin typeface="Calibri" panose="020F0502020204030204" pitchFamily="34" charset="0"/>
                <a:cs typeface="Calibri" panose="020F0502020204030204" pitchFamily="34" charset="0"/>
              </a:rPr>
              <a:t>patset</a:t>
            </a:r>
            <a:r>
              <a:rPr lang="en-US" dirty="0">
                <a:latin typeface="Calibri" panose="020F0502020204030204" pitchFamily="34" charset="0"/>
                <a:cs typeface="Calibri" panose="020F0502020204030204" pitchFamily="34" charset="0"/>
              </a:rPr>
              <a:t> PS_AZ_OAUTH_TID 1232a63e-308d-4dd2-9dbc-8c9e9e644876 -index 2</a:t>
            </a:r>
          </a:p>
          <a:p>
            <a:r>
              <a:rPr lang="en-US" dirty="0">
                <a:latin typeface="Calibri" panose="020F0502020204030204" pitchFamily="34" charset="0"/>
                <a:cs typeface="Calibri" panose="020F0502020204030204" pitchFamily="34" charset="0"/>
              </a:rPr>
              <a:t>bind policy </a:t>
            </a:r>
            <a:r>
              <a:rPr lang="en-US" dirty="0" err="1">
                <a:latin typeface="Calibri" panose="020F0502020204030204" pitchFamily="34" charset="0"/>
                <a:cs typeface="Calibri" panose="020F0502020204030204" pitchFamily="34" charset="0"/>
              </a:rPr>
              <a:t>patset</a:t>
            </a:r>
            <a:r>
              <a:rPr lang="en-US" dirty="0">
                <a:latin typeface="Calibri" panose="020F0502020204030204" pitchFamily="34" charset="0"/>
                <a:cs typeface="Calibri" panose="020F0502020204030204" pitchFamily="34" charset="0"/>
              </a:rPr>
              <a:t> PS_AZ_OAUTH_TID 321814db-fda6-4ff9-bffa-619ca66b54f7 -index 3</a:t>
            </a:r>
          </a:p>
          <a:p>
            <a:r>
              <a:rPr lang="en-US" dirty="0">
                <a:latin typeface="Calibri" panose="020F0502020204030204" pitchFamily="34" charset="0"/>
                <a:cs typeface="Calibri" panose="020F0502020204030204" pitchFamily="34" charset="0"/>
              </a:rPr>
              <a:t>bind policy </a:t>
            </a:r>
            <a:r>
              <a:rPr lang="en-US" dirty="0" err="1">
                <a:latin typeface="Calibri" panose="020F0502020204030204" pitchFamily="34" charset="0"/>
                <a:cs typeface="Calibri" panose="020F0502020204030204" pitchFamily="34" charset="0"/>
              </a:rPr>
              <a:t>patset</a:t>
            </a:r>
            <a:r>
              <a:rPr lang="en-US" dirty="0">
                <a:latin typeface="Calibri" panose="020F0502020204030204" pitchFamily="34" charset="0"/>
                <a:cs typeface="Calibri" panose="020F0502020204030204" pitchFamily="34" charset="0"/>
              </a:rPr>
              <a:t> PS_AZ_OAUTH_TID 123dd211-bf2e-40ab-8b84-33ecb65b06b8 -index 4</a:t>
            </a:r>
          </a:p>
          <a:p>
            <a:r>
              <a:rPr lang="en-US" dirty="0">
                <a:latin typeface="Calibri" panose="020F0502020204030204" pitchFamily="34" charset="0"/>
                <a:cs typeface="Calibri" panose="020F0502020204030204" pitchFamily="34" charset="0"/>
              </a:rPr>
              <a:t>bind policy </a:t>
            </a:r>
            <a:r>
              <a:rPr lang="en-US" dirty="0" err="1">
                <a:latin typeface="Calibri" panose="020F0502020204030204" pitchFamily="34" charset="0"/>
                <a:cs typeface="Calibri" panose="020F0502020204030204" pitchFamily="34" charset="0"/>
              </a:rPr>
              <a:t>patset</a:t>
            </a:r>
            <a:r>
              <a:rPr lang="en-US" dirty="0">
                <a:latin typeface="Calibri" panose="020F0502020204030204" pitchFamily="34" charset="0"/>
                <a:cs typeface="Calibri" panose="020F0502020204030204" pitchFamily="34" charset="0"/>
              </a:rPr>
              <a:t> PS_AZ_OAUTH_TID 165sasd3-d8f3-4dfc-89c5-8647d1ba5b59 -index 5</a:t>
            </a:r>
          </a:p>
          <a:p>
            <a:r>
              <a:rPr lang="en-US" dirty="0">
                <a:latin typeface="Calibri" panose="020F0502020204030204" pitchFamily="34" charset="0"/>
                <a:cs typeface="Calibri" panose="020F0502020204030204" pitchFamily="34" charset="0"/>
              </a:rPr>
              <a:t>bind policy </a:t>
            </a:r>
            <a:r>
              <a:rPr lang="en-US" dirty="0" err="1">
                <a:latin typeface="Calibri" panose="020F0502020204030204" pitchFamily="34" charset="0"/>
                <a:cs typeface="Calibri" panose="020F0502020204030204" pitchFamily="34" charset="0"/>
              </a:rPr>
              <a:t>patset</a:t>
            </a:r>
            <a:r>
              <a:rPr lang="en-US" dirty="0">
                <a:latin typeface="Calibri" panose="020F0502020204030204" pitchFamily="34" charset="0"/>
                <a:cs typeface="Calibri" panose="020F0502020204030204" pitchFamily="34" charset="0"/>
              </a:rPr>
              <a:t> PS_AZ_OAUTH_TID 12rfe43d-19d7-4a12-8ef1-180d44f9ed10 -index 6</a:t>
            </a:r>
          </a:p>
          <a:p>
            <a:r>
              <a:rPr lang="en-US" dirty="0">
                <a:latin typeface="Calibri" panose="020F0502020204030204" pitchFamily="34" charset="0"/>
                <a:cs typeface="Calibri" panose="020F0502020204030204" pitchFamily="34" charset="0"/>
              </a:rPr>
              <a:t>bind policy </a:t>
            </a:r>
            <a:r>
              <a:rPr lang="en-US" dirty="0" err="1">
                <a:latin typeface="Calibri" panose="020F0502020204030204" pitchFamily="34" charset="0"/>
                <a:cs typeface="Calibri" panose="020F0502020204030204" pitchFamily="34" charset="0"/>
              </a:rPr>
              <a:t>patset</a:t>
            </a:r>
            <a:r>
              <a:rPr lang="en-US" dirty="0">
                <a:latin typeface="Calibri" panose="020F0502020204030204" pitchFamily="34" charset="0"/>
                <a:cs typeface="Calibri" panose="020F0502020204030204" pitchFamily="34" charset="0"/>
              </a:rPr>
              <a:t> PS_AZ_OAUTH_TID 7b027649-48a4-4b51-9fbb-f035395571ad -index 7</a:t>
            </a:r>
          </a:p>
          <a:p>
            <a:r>
              <a:rPr lang="en-US" dirty="0">
                <a:latin typeface="Calibri" panose="020F0502020204030204" pitchFamily="34" charset="0"/>
                <a:cs typeface="Calibri" panose="020F0502020204030204" pitchFamily="34" charset="0"/>
              </a:rPr>
              <a:t>add authorization policy AUTHORIZE_POL_AZ_TID "AAA.USER.ATTRIBUTE(1).CONTAINS_ANY(\"PS_AZ_OAUTH_TID\")" ALLOW</a:t>
            </a:r>
          </a:p>
          <a:p>
            <a:r>
              <a:rPr lang="en-US" dirty="0">
                <a:latin typeface="Calibri" panose="020F0502020204030204" pitchFamily="34" charset="0"/>
                <a:cs typeface="Calibri" panose="020F0502020204030204" pitchFamily="34" charset="0"/>
              </a:rPr>
              <a:t>add </a:t>
            </a:r>
            <a:r>
              <a:rPr lang="en-US" dirty="0" err="1">
                <a:latin typeface="Calibri" panose="020F0502020204030204" pitchFamily="34" charset="0"/>
                <a:cs typeface="Calibri" panose="020F0502020204030204" pitchFamily="34" charset="0"/>
              </a:rPr>
              <a:t>aaa</a:t>
            </a:r>
            <a:r>
              <a:rPr lang="en-US" dirty="0">
                <a:latin typeface="Calibri" panose="020F0502020204030204" pitchFamily="34" charset="0"/>
                <a:cs typeface="Calibri" panose="020F0502020204030204" pitchFamily="34" charset="0"/>
              </a:rPr>
              <a:t> group AAA_E2EOAUTH_GROUP</a:t>
            </a:r>
          </a:p>
          <a:p>
            <a:r>
              <a:rPr lang="en-US" dirty="0">
                <a:latin typeface="Calibri" panose="020F0502020204030204" pitchFamily="34" charset="0"/>
                <a:cs typeface="Calibri" panose="020F0502020204030204" pitchFamily="34" charset="0"/>
              </a:rPr>
              <a:t>bind </a:t>
            </a:r>
            <a:r>
              <a:rPr lang="en-US" dirty="0" err="1">
                <a:latin typeface="Calibri" panose="020F0502020204030204" pitchFamily="34" charset="0"/>
                <a:cs typeface="Calibri" panose="020F0502020204030204" pitchFamily="34" charset="0"/>
              </a:rPr>
              <a:t>aaa</a:t>
            </a:r>
            <a:r>
              <a:rPr lang="en-US" dirty="0">
                <a:latin typeface="Calibri" panose="020F0502020204030204" pitchFamily="34" charset="0"/>
                <a:cs typeface="Calibri" panose="020F0502020204030204" pitchFamily="34" charset="0"/>
              </a:rPr>
              <a:t> group AAA_E2EOAUTH_GROUP -policy AUTHORIZE_POL_AZ_TID -priority 90 -</a:t>
            </a:r>
            <a:r>
              <a:rPr lang="en-US" dirty="0" err="1">
                <a:latin typeface="Calibri" panose="020F0502020204030204" pitchFamily="34" charset="0"/>
                <a:cs typeface="Calibri" panose="020F0502020204030204" pitchFamily="34" charset="0"/>
              </a:rPr>
              <a:t>gotoPriorityExpression</a:t>
            </a:r>
            <a:r>
              <a:rPr lang="en-US" dirty="0">
                <a:latin typeface="Calibri" panose="020F0502020204030204" pitchFamily="34" charset="0"/>
                <a:cs typeface="Calibri" panose="020F0502020204030204" pitchFamily="34" charset="0"/>
              </a:rPr>
              <a:t> END</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8541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this can be fully integrated in a nFactor Authentication Flow. </a:t>
            </a:r>
          </a:p>
          <a:p>
            <a:r>
              <a:rPr lang="en-US" dirty="0"/>
              <a:t>This is how the user experience would look like.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1814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verify the Authorization Code Flow through Postman. Full files for postman will be provided with the upcoming video.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0117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postman verification will basically test out-of-band acquired token. This means API call with Authorization Header. In order this to work you must switch to 401 Authentication or have a second Load balancer with it, if you want to run both in parallel.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512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Authorization Header will be by default stripped from the API call. Often you wish the backend to receive that token along with the request. You can do so by implementing the below rewrite policy. </a:t>
            </a:r>
          </a:p>
          <a:p>
            <a:endParaRPr lang="en-US" dirty="0"/>
          </a:p>
          <a:p>
            <a:r>
              <a:rPr lang="en-US" dirty="0"/>
              <a:t>Note: This will work only on the 401 Authentication method (API). </a:t>
            </a:r>
          </a:p>
          <a:p>
            <a:endParaRPr lang="en-US" dirty="0"/>
          </a:p>
          <a:p>
            <a:endParaRPr lang="en-US" dirty="0"/>
          </a:p>
          <a:p>
            <a:r>
              <a:rPr lang="en-US" dirty="0"/>
              <a:t>add rewrite action RWR_ACT_INSERT_BEARER </a:t>
            </a:r>
            <a:r>
              <a:rPr lang="en-US" dirty="0" err="1"/>
              <a:t>insert_http_header</a:t>
            </a:r>
            <a:r>
              <a:rPr lang="en-US" dirty="0"/>
              <a:t> Authorization "\"Bearer:\"+\"AAA.USER.ATTRIBUTE(</a:t>
            </a:r>
            <a:r>
              <a:rPr lang="en-US" dirty="0" err="1"/>
              <a:t>accesstoken</a:t>
            </a:r>
            <a:r>
              <a:rPr lang="en-US" dirty="0"/>
              <a:t>)\""</a:t>
            </a:r>
          </a:p>
          <a:p>
            <a:r>
              <a:rPr lang="en-US" dirty="0"/>
              <a:t>add rewrite policy RWR_POL_INSERT_BEARER true RWR_ACT_INSERT_BEARER</a:t>
            </a:r>
          </a:p>
          <a:p>
            <a:r>
              <a:rPr lang="en-US" dirty="0"/>
              <a:t>bind authentication </a:t>
            </a:r>
            <a:r>
              <a:rPr lang="en-US" dirty="0" err="1"/>
              <a:t>vserver</a:t>
            </a:r>
            <a:r>
              <a:rPr lang="en-US" dirty="0"/>
              <a:t> AAA_VS_KERNETIX_COM -policy RWR_POL_INSERT_BEARER -priority 10 -</a:t>
            </a:r>
            <a:r>
              <a:rPr lang="en-US" dirty="0" err="1"/>
              <a:t>gotoPriorityExpression</a:t>
            </a:r>
            <a:r>
              <a:rPr lang="en-US" dirty="0"/>
              <a:t> END -type AAA_RESPONSE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5818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0149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little catch: </a:t>
            </a:r>
          </a:p>
          <a:p>
            <a:endParaRPr lang="en-US" dirty="0"/>
          </a:p>
          <a:p>
            <a:r>
              <a:rPr lang="en-US" dirty="0"/>
              <a:t>What is Connection Multiplexing? Sending several HTTP requests in the same TCP connection. </a:t>
            </a:r>
          </a:p>
          <a:p>
            <a:endParaRPr lang="en-US" dirty="0"/>
          </a:p>
          <a:p>
            <a:r>
              <a:rPr lang="en-US" dirty="0"/>
              <a:t>If your API Clients use Connection Multiplexing it might not work. </a:t>
            </a:r>
          </a:p>
          <a:p>
            <a:pPr>
              <a:buFontTx/>
              <a:buChar char="-"/>
            </a:pPr>
            <a:endParaRPr lang="en-US" dirty="0"/>
          </a:p>
          <a:p>
            <a:pPr>
              <a:buFontTx/>
              <a:buChar char="-"/>
            </a:pPr>
            <a:r>
              <a:rPr lang="en-US" dirty="0"/>
              <a:t>REST APIs are stateless by definition. They do not keep cookies in the traditional browser based agents. </a:t>
            </a:r>
          </a:p>
          <a:p>
            <a:pPr marL="457200" marR="0" lvl="0"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t>NetScaler uses the TMAS cookie to track that state. </a:t>
            </a:r>
          </a:p>
          <a:p>
            <a:pPr marL="457200" marR="0" lvl="0"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dirty="0"/>
              <a:t>Based on that cookie NetScaler will apply the Connection Multiplexing. </a:t>
            </a:r>
          </a:p>
          <a:p>
            <a:pPr marL="22860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US" dirty="0"/>
          </a:p>
          <a:p>
            <a:pPr marL="228600" indent="0">
              <a:buFontTx/>
              <a:buNone/>
            </a:pPr>
            <a:r>
              <a:rPr lang="en-US" dirty="0"/>
              <a:t>Either your APIs should cache the cookies or you should disable connection multiplexing.</a:t>
            </a:r>
          </a:p>
          <a:p>
            <a:r>
              <a:rPr lang="en-US" dirty="0"/>
              <a:t>You can disable it from the HTTP profile. </a:t>
            </a:r>
          </a:p>
          <a:p>
            <a:r>
              <a:rPr lang="en-US" dirty="0"/>
              <a:t>Unfortunately, this will affect the Front-end &amp; the Server Back-end behavior of the Load Balancer. Where we wish to suspend it only for the Front-end. We want the connection Multiplexing to continue work for the backend.</a:t>
            </a:r>
          </a:p>
          <a:p>
            <a:endParaRPr lang="en-US" dirty="0"/>
          </a:p>
          <a:p>
            <a:r>
              <a:rPr lang="en-US" dirty="0"/>
              <a:t>Ideally the HTTP state should be tracked via the Authorization Header, not via the TMAS Cookie by the NetScaler. </a:t>
            </a:r>
          </a:p>
          <a:p>
            <a:r>
              <a:rPr lang="en-US" dirty="0"/>
              <a:t>This is controlled via the Connection Header with value keep-alive. You can use rewrite to disable it.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40</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118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have a look on the business model. On individual level, before organizational level.</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lot of services offer Personal Accounts &amp; Company Accounts. Still this a B2C type of integration. We call these individuals subscribers. </a:t>
            </a:r>
            <a:endParaRPr lang="bg-BG" dirty="0"/>
          </a:p>
          <a:p>
            <a:endParaRPr lang="bg-BG"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If your application deals only with individuals and doesn’t have to make any decision based on organization no multi-tenancy is required. </a:t>
            </a:r>
            <a:endParaRPr lang="bg-BG"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in the opposite case you’ll need a mean to identify the organization by their Tenant.</a:t>
            </a:r>
            <a:endParaRPr lang="bg-BG"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1030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Rewrite policies shown above.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41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8480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functionality could be accomplished via SAML2. </a:t>
            </a:r>
          </a:p>
          <a:p>
            <a:r>
              <a:rPr lang="en-US" dirty="0"/>
              <a:t>SAML protocol from Azure AD side includes in a different way the Tenant ID inside the SAML protocol. </a:t>
            </a:r>
          </a:p>
          <a:p>
            <a:endParaRPr lang="en-US" dirty="0"/>
          </a:p>
          <a:p>
            <a:r>
              <a:rPr lang="en-US" dirty="0"/>
              <a:t>We’ll be making the Authorization Based on </a:t>
            </a:r>
            <a:r>
              <a:rPr lang="en-US" dirty="0" err="1"/>
              <a:t>user.userprinciplename</a:t>
            </a:r>
            <a:r>
              <a:rPr lang="en-US" dirty="0"/>
              <a:t> plus Tenant ID. Because the user principal name could be easily manipulated value. And the claim is exchanged through the user agent, so the name of the claim is also easily compromised information.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42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2900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Federation Metadata file is wrong on Azure AD side. </a:t>
            </a:r>
          </a:p>
          <a:p>
            <a:endParaRPr lang="en-US" dirty="0"/>
          </a:p>
          <a:p>
            <a:r>
              <a:rPr lang="en-US" dirty="0"/>
              <a:t>Real Metadata: https://login.microsoftonline.com/common/FederationMetadata/2007-06/FederationMetadata.xml </a:t>
            </a:r>
          </a:p>
          <a:p>
            <a:r>
              <a:rPr lang="en-US" dirty="0"/>
              <a:t>Export the certificate and import it into the NetScaler. </a:t>
            </a:r>
          </a:p>
          <a:p>
            <a:r>
              <a:rPr lang="en-US" dirty="0"/>
              <a:t>Due to multiple certificate present inside the metadata the NetScaler will not read it correctly. Do not use directly the metadate URL. Populate the info with the multi-tenant URL and use single certificate on the NetScaler. </a:t>
            </a:r>
          </a:p>
          <a:p>
            <a:endParaRPr lang="en-US" dirty="0"/>
          </a:p>
          <a:p>
            <a:r>
              <a:rPr lang="en-US" dirty="0"/>
              <a:t>Note: A Case has been submitted to Citrix for correcting the behavior with multi-tenant metadata URL.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43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7826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Authorization for SAML2. </a:t>
            </a:r>
          </a:p>
          <a:p>
            <a:endParaRPr lang="en-US" dirty="0"/>
          </a:p>
          <a:p>
            <a:r>
              <a:rPr lang="en-US" dirty="0"/>
              <a:t>Inside the SAML Action – Configure the following two attributes: </a:t>
            </a:r>
          </a:p>
          <a:p>
            <a:endParaRPr lang="en-US" dirty="0"/>
          </a:p>
          <a:p>
            <a:r>
              <a:rPr lang="en-US" dirty="0" err="1"/>
              <a:t>tid_upn</a:t>
            </a:r>
            <a:r>
              <a:rPr lang="en-US" dirty="0"/>
              <a:t> – this is custom claim corresponding to </a:t>
            </a:r>
            <a:r>
              <a:rPr lang="en-US" dirty="0" err="1"/>
              <a:t>user.userprincipalname</a:t>
            </a:r>
            <a:r>
              <a:rPr lang="en-US" dirty="0"/>
              <a:t>. You can use the default, if you wish. </a:t>
            </a:r>
          </a:p>
          <a:p>
            <a:r>
              <a:rPr lang="en-US" dirty="0"/>
              <a:t>http://schemas.microsoft.com/identity/claims/identityprovider – this is the claim that will show the Home Tenant ID. </a:t>
            </a:r>
          </a:p>
          <a:p>
            <a:endParaRPr lang="en-US" dirty="0"/>
          </a:p>
          <a:p>
            <a:r>
              <a:rPr lang="en-US" dirty="0"/>
              <a:t>We’re using string maps to extract the Tenant ID and make a match with the authorized domain. </a:t>
            </a:r>
          </a:p>
          <a:p>
            <a:endParaRPr lang="en-US" dirty="0"/>
          </a:p>
          <a:p>
            <a:r>
              <a:rPr lang="en-US" dirty="0"/>
              <a:t>Due to a bug inside the NetScaler I’m using custom policy extension for the expression: </a:t>
            </a:r>
          </a:p>
          <a:p>
            <a:endParaRPr lang="en-US" dirty="0"/>
          </a:p>
          <a:p>
            <a:r>
              <a:rPr lang="en-US" dirty="0"/>
              <a:t>add policy </a:t>
            </a:r>
            <a:r>
              <a:rPr lang="en-US" dirty="0" err="1"/>
              <a:t>stringmap</a:t>
            </a:r>
            <a:r>
              <a:rPr lang="en-US" dirty="0"/>
              <a:t> SM_AZ_SAML2_UPN_TID</a:t>
            </a:r>
          </a:p>
          <a:p>
            <a:r>
              <a:rPr lang="en-US" dirty="0"/>
              <a:t>bind policy </a:t>
            </a:r>
            <a:r>
              <a:rPr lang="en-US" dirty="0" err="1"/>
              <a:t>stringmap</a:t>
            </a:r>
            <a:r>
              <a:rPr lang="en-US" dirty="0"/>
              <a:t> SM_AZ_SAML2_UPN_TID kernetix.com "https://sts.windows.net/7b027649-48a4-4b51-9fbb-f035395571ad/"</a:t>
            </a:r>
          </a:p>
          <a:p>
            <a:endParaRPr lang="en-US" dirty="0"/>
          </a:p>
          <a:p>
            <a:r>
              <a:rPr lang="en-US" dirty="0"/>
              <a:t>add authorization policy AUTHORIZE_POL_AZ_UPN_TID "AAA.USER.ATTRIBUTE(1).AFTER_STR(\"@\").IS_STRINGMAP_KEY(\"SM_AZ_SAML2_UPN_TID\")&amp;&amp;AAA.USER.ATTRIBUTE(1).AFTER_STR(\"@\").MAP_STRING(\"SM_AZ_SAML2_UPN_TID\").CONTAINSEXPR(AAA.USER.ATTRIBUTE(2) ALT \"empty\")\n" ALLOW</a:t>
            </a:r>
          </a:p>
          <a:p>
            <a:r>
              <a:rPr lang="en-US" dirty="0"/>
              <a:t>bind </a:t>
            </a:r>
            <a:r>
              <a:rPr lang="en-US" dirty="0" err="1"/>
              <a:t>aaa</a:t>
            </a:r>
            <a:r>
              <a:rPr lang="en-US" dirty="0"/>
              <a:t> group AAA_E2ESAML2_GROUP -policy AUTHORIZE_POL_AZ_UPN_TID -priority 100 -</a:t>
            </a:r>
            <a:r>
              <a:rPr lang="en-US" dirty="0" err="1"/>
              <a:t>gotoPriorityExpression</a:t>
            </a:r>
            <a:r>
              <a:rPr lang="en-US" dirty="0"/>
              <a:t> END</a:t>
            </a:r>
          </a:p>
          <a:p>
            <a:endParaRPr lang="en-US" dirty="0"/>
          </a:p>
          <a:p>
            <a:r>
              <a:rPr lang="en-US" dirty="0"/>
              <a:t>Note: Because of Azure AD bug, Multi-tenant SAML2 Apps are using the Tenant certificate for signing the assertion for users members of the App hosting Tenant. All other users will use the certificates present in the Multi-tenant metadata URL. Host the App Registration in separate Tenant where no users will be accessing the app!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44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102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the control over the Authentication Policies, MFA enforcement and Contextual Access stays  at User’s Home Tenant (their Organization Tenant). </a:t>
            </a:r>
          </a:p>
          <a:p>
            <a:r>
              <a:rPr lang="en-US" dirty="0"/>
              <a:t>If that is not to your likeness and you want to control these policies create the Multi-Tenant application in a B2C Azure Tenant. Then you can enforce policies regardless of Home Tenant. An example is having a different MFA authentication only for your published application, while the Home Tenant will have MFA for everything else.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45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121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 now have the B2B type of Subscribers.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One Organizations subscribing for the services of another.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But what if that organization would like to access the resources authenticating to their own Identity Provider?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could present a real challenge for your service complexity. Multi-Cloud, Multi-tenant customers.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Here the requirement for multi-tenancy comes in.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915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 Tenant is a Cloud representation of an organization’s resources and identity.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 single Tenant user would authenticate and access resource in their Organization’s Tenant.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Where Multi-Tenant User will need to access resources in any other cloud Tenants, but still authenticate towards their own Organization Identity Provider.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 Multi-Tenant Applications is represented by single Cloud Identity URL /common/, instead of user’s home tenant ID.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One important aspect of this /common/ URL is that it does not provide Tenant Filtering. Once you open your App Registration in Azure to Multi-tenancy all existing tenants in Azure will be able to authenticate and access your resources protected by that Azure App. The Tenant filtering (subscribers filtering) will have to happen on application side.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Like shown users from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Fabrikam</a:t>
            </a:r>
            <a:r>
              <a:rPr lang="en-US" sz="1800" kern="100" dirty="0">
                <a:effectLst/>
                <a:latin typeface="Calibri" panose="020F0502020204030204" pitchFamily="34" charset="0"/>
                <a:ea typeface="Calibri" panose="020F0502020204030204" pitchFamily="34" charset="0"/>
                <a:cs typeface="Calibri" panose="020F0502020204030204" pitchFamily="34" charset="0"/>
              </a:rPr>
              <a:t> &amp; Contoso organizations would like to access resources in Northwind Traders Organization, but authenticate towards their Identity Provider at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Fabrikam</a:t>
            </a:r>
            <a:r>
              <a:rPr lang="en-US" sz="1800" kern="100" dirty="0">
                <a:effectLst/>
                <a:latin typeface="Calibri" panose="020F0502020204030204" pitchFamily="34" charset="0"/>
                <a:ea typeface="Calibri" panose="020F0502020204030204" pitchFamily="34" charset="0"/>
                <a:cs typeface="Calibri" panose="020F0502020204030204" pitchFamily="34" charset="0"/>
              </a:rPr>
              <a:t> &amp; Contoso.</a:t>
            </a:r>
            <a:br>
              <a:rPr lang="en-US" sz="1800" kern="100" dirty="0">
                <a:effectLst/>
                <a:latin typeface="Calibri" panose="020F0502020204030204" pitchFamily="34" charset="0"/>
                <a:ea typeface="Calibri" panose="020F0502020204030204" pitchFamily="34" charset="0"/>
                <a:cs typeface="Calibri" panose="020F0502020204030204" pitchFamily="34" charset="0"/>
              </a:rPr>
            </a:br>
            <a:br>
              <a:rPr lang="en-US" sz="1800" kern="100" dirty="0">
                <a:effectLst/>
                <a:latin typeface="Calibri" panose="020F0502020204030204" pitchFamily="34" charset="0"/>
                <a:ea typeface="Calibri" panose="020F0502020204030204" pitchFamily="34" charset="0"/>
                <a:cs typeface="Calibri" panose="020F0502020204030204" pitchFamily="34" charset="0"/>
              </a:rPr>
            </a:br>
            <a:br>
              <a:rPr lang="en-US" sz="1800" kern="100" dirty="0">
                <a:effectLst/>
                <a:latin typeface="Calibri" panose="020F0502020204030204" pitchFamily="34" charset="0"/>
                <a:ea typeface="Calibri" panose="020F0502020204030204" pitchFamily="34" charset="0"/>
                <a:cs typeface="Calibri" panose="020F0502020204030204" pitchFamily="34" charset="0"/>
              </a:rPr>
            </a:b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265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Multi-tenancy most commonly in Azure, but same is valid for any other Identity Provider or Cloud Provider. </a:t>
            </a:r>
          </a:p>
          <a:p>
            <a:endParaRPr lang="en-US" dirty="0"/>
          </a:p>
          <a:p>
            <a:r>
              <a:rPr lang="en-US" dirty="0"/>
              <a:t>Let’s see typical cases where the Organization could benefit from Multi-Tenancy.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5504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Perfect Example is Organization providing full Desktops to their Customers &amp; Partners. (NetScaler Gateway with HDX Delivered Desktops for different organizations)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6470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is an Organization providing Subscription based Services to other organizations. </a:t>
            </a:r>
          </a:p>
          <a:p>
            <a:endParaRPr lang="en-US" dirty="0"/>
          </a:p>
          <a:p>
            <a:r>
              <a:rPr lang="en-US" dirty="0"/>
              <a:t>In these case the Customer’s Organization might come with their own Identity Provider or the Service Provider could create it for them.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far, we talked about Organizations coming with their own Identity Provider, but there could be Tenants representing Subscribers managed by the Service Provider (your organization).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purpose is Organization segmentation. Customers need to pay only for the services they use. </a:t>
            </a:r>
          </a:p>
          <a:p>
            <a:endParaRPr lang="en-US" dirty="0"/>
          </a:p>
          <a:p>
            <a:r>
              <a:rPr lang="en-US" dirty="0"/>
              <a:t>Usually, SP managed Tenants have same structure, but different owner. </a:t>
            </a:r>
          </a:p>
          <a:p>
            <a:pPr>
              <a:buFontTx/>
              <a:buChar char="-"/>
            </a:pPr>
            <a:r>
              <a:rPr lang="en-US" dirty="0"/>
              <a:t>An Internal Directory Service (regardless, if it’s Microsoft’s Active Directory) associated with that customer.</a:t>
            </a:r>
          </a:p>
          <a:p>
            <a:pPr>
              <a:buFontTx/>
              <a:buChar char="-"/>
            </a:pPr>
            <a:r>
              <a:rPr lang="en-US" dirty="0"/>
              <a:t>Azure Tenant, AWS Tenant or GCP Tenant (associated with that customer). </a:t>
            </a:r>
          </a:p>
          <a:p>
            <a:pPr>
              <a:buFontTx/>
              <a:buChar cha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dirty="0"/>
              <a:t>The exact concept of DaaS and SaaS services. Permission delegation across such environments and control over authentication methods requires the use of multi-tenant environments.</a:t>
            </a:r>
          </a:p>
          <a:p>
            <a:pPr marL="228600" indent="0">
              <a:buFontTx/>
              <a:buNone/>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0855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1_Diapositive de titre">
  <p:cSld name="21_Diapositive de titre">
    <p:spTree>
      <p:nvGrpSpPr>
        <p:cNvPr id="1" name="Shape 15"/>
        <p:cNvGrpSpPr/>
        <p:nvPr/>
      </p:nvGrpSpPr>
      <p:grpSpPr>
        <a:xfrm>
          <a:off x="0" y="0"/>
          <a:ext cx="0" cy="0"/>
          <a:chOff x="0" y="0"/>
          <a:chExt cx="0" cy="0"/>
        </a:xfrm>
      </p:grpSpPr>
      <p:sp>
        <p:nvSpPr>
          <p:cNvPr id="16" name="Google Shape;16;p49"/>
          <p:cNvSpPr/>
          <p:nvPr/>
        </p:nvSpPr>
        <p:spPr>
          <a:xfrm>
            <a:off x="4538133" y="0"/>
            <a:ext cx="7653867" cy="6858000"/>
          </a:xfrm>
          <a:prstGeom prst="rect">
            <a:avLst/>
          </a:prstGeom>
          <a:solidFill>
            <a:srgbClr val="FCF7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17" name="Google Shape;17;p49" descr="A close up of a logo  Description automatically generated"/>
          <p:cNvPicPr preferRelativeResize="0"/>
          <p:nvPr/>
        </p:nvPicPr>
        <p:blipFill rotWithShape="1">
          <a:blip r:embed="rId2">
            <a:alphaModFix/>
          </a:blip>
          <a:srcRect/>
          <a:stretch/>
        </p:blipFill>
        <p:spPr>
          <a:xfrm>
            <a:off x="6254428" y="311727"/>
            <a:ext cx="7027617" cy="6546273"/>
          </a:xfrm>
          <a:prstGeom prst="rect">
            <a:avLst/>
          </a:prstGeom>
          <a:noFill/>
          <a:ln>
            <a:noFill/>
          </a:ln>
        </p:spPr>
      </p:pic>
      <p:sp>
        <p:nvSpPr>
          <p:cNvPr id="18" name="Google Shape;18;p49"/>
          <p:cNvSpPr/>
          <p:nvPr/>
        </p:nvSpPr>
        <p:spPr>
          <a:xfrm>
            <a:off x="1672761" y="3101118"/>
            <a:ext cx="5086905" cy="248575"/>
          </a:xfrm>
          <a:prstGeom prst="rect">
            <a:avLst/>
          </a:prstGeom>
          <a:solidFill>
            <a:srgbClr val="FCBA28">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9" name="Google Shape;19;p49"/>
          <p:cNvSpPr txBox="1"/>
          <p:nvPr/>
        </p:nvSpPr>
        <p:spPr>
          <a:xfrm>
            <a:off x="1711941" y="2791932"/>
            <a:ext cx="677789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i="0" u="none" strike="noStrike" cap="none">
                <a:solidFill>
                  <a:srgbClr val="FF0044"/>
                </a:solidFill>
                <a:latin typeface="Montserrat"/>
                <a:ea typeface="Montserrat"/>
                <a:cs typeface="Montserrat"/>
                <a:sym typeface="Montserrat"/>
              </a:rPr>
              <a:t>COLLABORATION</a:t>
            </a:r>
            <a:endParaRPr/>
          </a:p>
          <a:p>
            <a:pPr marL="0" marR="0" lvl="0" indent="0" algn="l" rtl="0">
              <a:spcBef>
                <a:spcPts val="0"/>
              </a:spcBef>
              <a:spcAft>
                <a:spcPts val="0"/>
              </a:spcAft>
              <a:buNone/>
            </a:pPr>
            <a:r>
              <a:rPr lang="fr-FR" sz="4000" b="1">
                <a:solidFill>
                  <a:srgbClr val="FF0044"/>
                </a:solidFill>
                <a:latin typeface="Montserrat"/>
                <a:ea typeface="Montserrat"/>
                <a:cs typeface="Montserrat"/>
                <a:sym typeface="Montserrat"/>
              </a:rPr>
              <a:t>BETTERS THE WORLD</a:t>
            </a:r>
            <a:endParaRPr/>
          </a:p>
        </p:txBody>
      </p:sp>
      <p:sp>
        <p:nvSpPr>
          <p:cNvPr id="20" name="Google Shape;20;p49"/>
          <p:cNvSpPr/>
          <p:nvPr/>
        </p:nvSpPr>
        <p:spPr>
          <a:xfrm>
            <a:off x="1850654" y="4198497"/>
            <a:ext cx="631398" cy="117942"/>
          </a:xfrm>
          <a:prstGeom prst="rect">
            <a:avLst/>
          </a:prstGeom>
          <a:solidFill>
            <a:srgbClr val="FF0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pic>
        <p:nvPicPr>
          <p:cNvPr id="21" name="Google Shape;21;p49"/>
          <p:cNvPicPr preferRelativeResize="0"/>
          <p:nvPr/>
        </p:nvPicPr>
        <p:blipFill rotWithShape="1">
          <a:blip r:embed="rId3">
            <a:alphaModFix/>
          </a:blip>
          <a:srcRect/>
          <a:stretch/>
        </p:blipFill>
        <p:spPr>
          <a:xfrm>
            <a:off x="510013" y="670706"/>
            <a:ext cx="1254341" cy="586379"/>
          </a:xfrm>
          <a:prstGeom prst="rect">
            <a:avLst/>
          </a:prstGeom>
          <a:noFill/>
          <a:ln>
            <a:noFill/>
          </a:ln>
        </p:spPr>
      </p:pic>
      <p:sp>
        <p:nvSpPr>
          <p:cNvPr id="22" name="Google Shape;22;p49"/>
          <p:cNvSpPr txBox="1">
            <a:spLocks noGrp="1"/>
          </p:cNvSpPr>
          <p:nvPr>
            <p:ph type="body" idx="1"/>
          </p:nvPr>
        </p:nvSpPr>
        <p:spPr>
          <a:xfrm>
            <a:off x="1764354" y="4553609"/>
            <a:ext cx="5364163" cy="16345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100"/>
              <a:buNone/>
              <a:defRPr sz="1100">
                <a:solidFill>
                  <a:schemeClr val="accent1"/>
                </a:solidFill>
              </a:defRPr>
            </a:lvl1pPr>
            <a:lvl2pPr marL="914400" lvl="1" indent="-228600" algn="l">
              <a:lnSpc>
                <a:spcPct val="90000"/>
              </a:lnSpc>
              <a:spcBef>
                <a:spcPts val="500"/>
              </a:spcBef>
              <a:spcAft>
                <a:spcPts val="0"/>
              </a:spcAft>
              <a:buClr>
                <a:schemeClr val="accent1"/>
              </a:buClr>
              <a:buSzPts val="1100"/>
              <a:buNone/>
              <a:defRPr sz="11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100"/>
              <a:buNone/>
              <a:defRPr sz="1100">
                <a:solidFill>
                  <a:schemeClr val="accent1"/>
                </a:solidFill>
              </a:defRPr>
            </a:lvl4pPr>
            <a:lvl5pPr marL="2286000" lvl="4" indent="-228600" algn="l">
              <a:lnSpc>
                <a:spcPct val="90000"/>
              </a:lnSpc>
              <a:spcBef>
                <a:spcPts val="500"/>
              </a:spcBef>
              <a:spcAft>
                <a:spcPts val="0"/>
              </a:spcAft>
              <a:buClr>
                <a:schemeClr val="accent1"/>
              </a:buClr>
              <a:buSzPts val="1100"/>
              <a:buNone/>
              <a:defRPr sz="11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9"/>
          <p:cNvSpPr txBox="1">
            <a:spLocks noGrp="1"/>
          </p:cNvSpPr>
          <p:nvPr>
            <p:ph type="body" idx="2"/>
          </p:nvPr>
        </p:nvSpPr>
        <p:spPr>
          <a:xfrm rot="-5400000">
            <a:off x="-159057" y="4965908"/>
            <a:ext cx="1626728" cy="4308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100"/>
              <a:buNone/>
              <a:defRPr sz="1100" b="0">
                <a:solidFill>
                  <a:schemeClr val="accent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9"/>
          <p:cNvSpPr txBox="1">
            <a:spLocks noGrp="1"/>
          </p:cNvSpPr>
          <p:nvPr>
            <p:ph type="body" idx="3"/>
          </p:nvPr>
        </p:nvSpPr>
        <p:spPr>
          <a:xfrm rot="-5400000">
            <a:off x="-159057" y="2869589"/>
            <a:ext cx="1626728" cy="4308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100"/>
              <a:buNone/>
              <a:defRPr sz="1100" b="0">
                <a:solidFill>
                  <a:schemeClr val="accent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Diapositive de titre">
  <p:cSld name="19_Diapositive de titre">
    <p:spTree>
      <p:nvGrpSpPr>
        <p:cNvPr id="1" name="Shape 41"/>
        <p:cNvGrpSpPr/>
        <p:nvPr/>
      </p:nvGrpSpPr>
      <p:grpSpPr>
        <a:xfrm>
          <a:off x="0" y="0"/>
          <a:ext cx="0" cy="0"/>
          <a:chOff x="0" y="0"/>
          <a:chExt cx="0" cy="0"/>
        </a:xfrm>
      </p:grpSpPr>
      <p:pic>
        <p:nvPicPr>
          <p:cNvPr id="42" name="Google Shape;42;p52" descr="A close up of a logo  Description automatically generated"/>
          <p:cNvPicPr preferRelativeResize="0"/>
          <p:nvPr/>
        </p:nvPicPr>
        <p:blipFill rotWithShape="1">
          <a:blip r:embed="rId2">
            <a:alphaModFix/>
          </a:blip>
          <a:srcRect/>
          <a:stretch/>
        </p:blipFill>
        <p:spPr>
          <a:xfrm>
            <a:off x="6186497" y="9850"/>
            <a:ext cx="7314255" cy="6848150"/>
          </a:xfrm>
          <a:prstGeom prst="rect">
            <a:avLst/>
          </a:prstGeom>
          <a:noFill/>
          <a:ln>
            <a:noFill/>
          </a:ln>
        </p:spPr>
      </p:pic>
      <p:sp>
        <p:nvSpPr>
          <p:cNvPr id="43" name="Google Shape;43;p52"/>
          <p:cNvSpPr/>
          <p:nvPr/>
        </p:nvSpPr>
        <p:spPr>
          <a:xfrm>
            <a:off x="7762" y="6044933"/>
            <a:ext cx="1630538" cy="813066"/>
          </a:xfrm>
          <a:prstGeom prst="round1Rect">
            <a:avLst>
              <a:gd name="adj" fmla="val 50000"/>
            </a:avLst>
          </a:prstGeom>
          <a:solidFill>
            <a:srgbClr val="FCBA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cxnSp>
        <p:nvCxnSpPr>
          <p:cNvPr id="44" name="Google Shape;44;p52"/>
          <p:cNvCxnSpPr/>
          <p:nvPr/>
        </p:nvCxnSpPr>
        <p:spPr>
          <a:xfrm>
            <a:off x="11015748" y="6581159"/>
            <a:ext cx="0" cy="665018"/>
          </a:xfrm>
          <a:prstGeom prst="straightConnector1">
            <a:avLst/>
          </a:prstGeom>
          <a:noFill/>
          <a:ln w="28575" cap="flat" cmpd="sng">
            <a:solidFill>
              <a:srgbClr val="FCBA28"/>
            </a:solidFill>
            <a:prstDash val="solid"/>
            <a:miter lim="800000"/>
            <a:headEnd type="none" w="sm" len="sm"/>
            <a:tailEnd type="none" w="sm" len="sm"/>
          </a:ln>
        </p:spPr>
      </p:cxnSp>
      <p:sp>
        <p:nvSpPr>
          <p:cNvPr id="45" name="Google Shape;45;p52"/>
          <p:cNvSpPr txBox="1"/>
          <p:nvPr/>
        </p:nvSpPr>
        <p:spPr>
          <a:xfrm>
            <a:off x="10667999" y="6187782"/>
            <a:ext cx="69549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fr-FR" sz="1200" b="0" i="0">
                <a:solidFill>
                  <a:schemeClr val="accent1"/>
                </a:solidFill>
                <a:latin typeface="Avenir"/>
                <a:ea typeface="Avenir"/>
                <a:cs typeface="Avenir"/>
                <a:sym typeface="Avenir"/>
              </a:rPr>
              <a:t>‹#›</a:t>
            </a:fld>
            <a:endParaRPr sz="1200" b="0" i="0">
              <a:solidFill>
                <a:schemeClr val="accent1"/>
              </a:solidFill>
              <a:latin typeface="Avenir"/>
              <a:ea typeface="Avenir"/>
              <a:cs typeface="Avenir"/>
              <a:sym typeface="Avenir"/>
            </a:endParaRPr>
          </a:p>
        </p:txBody>
      </p:sp>
      <p:sp>
        <p:nvSpPr>
          <p:cNvPr id="46" name="Google Shape;46;p52"/>
          <p:cNvSpPr txBox="1">
            <a:spLocks noGrp="1"/>
          </p:cNvSpPr>
          <p:nvPr>
            <p:ph type="body" idx="1"/>
          </p:nvPr>
        </p:nvSpPr>
        <p:spPr>
          <a:xfrm>
            <a:off x="671115" y="1861602"/>
            <a:ext cx="6674159" cy="36306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100"/>
              <a:buNone/>
              <a:defRPr sz="1100">
                <a:solidFill>
                  <a:schemeClr val="accent1"/>
                </a:solidFill>
              </a:defRPr>
            </a:lvl1pPr>
            <a:lvl2pPr marL="914400" lvl="1" indent="-228600" algn="l">
              <a:lnSpc>
                <a:spcPct val="90000"/>
              </a:lnSpc>
              <a:spcBef>
                <a:spcPts val="500"/>
              </a:spcBef>
              <a:spcAft>
                <a:spcPts val="0"/>
              </a:spcAft>
              <a:buClr>
                <a:schemeClr val="accent1"/>
              </a:buClr>
              <a:buSzPts val="1100"/>
              <a:buNone/>
              <a:defRPr sz="11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100"/>
              <a:buNone/>
              <a:defRPr sz="1100">
                <a:solidFill>
                  <a:schemeClr val="accent1"/>
                </a:solidFill>
              </a:defRPr>
            </a:lvl4pPr>
            <a:lvl5pPr marL="2286000" lvl="4" indent="-228600" algn="l">
              <a:lnSpc>
                <a:spcPct val="90000"/>
              </a:lnSpc>
              <a:spcBef>
                <a:spcPts val="500"/>
              </a:spcBef>
              <a:spcAft>
                <a:spcPts val="0"/>
              </a:spcAft>
              <a:buClr>
                <a:schemeClr val="accent1"/>
              </a:buClr>
              <a:buSzPts val="1100"/>
              <a:buNone/>
              <a:defRPr sz="11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2"/>
          <p:cNvSpPr txBox="1">
            <a:spLocks noGrp="1"/>
          </p:cNvSpPr>
          <p:nvPr>
            <p:ph type="title"/>
          </p:nvPr>
        </p:nvSpPr>
        <p:spPr>
          <a:xfrm>
            <a:off x="671115" y="325164"/>
            <a:ext cx="9841992" cy="9495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003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2"/>
          <p:cNvSpPr/>
          <p:nvPr/>
        </p:nvSpPr>
        <p:spPr>
          <a:xfrm>
            <a:off x="763276" y="1274739"/>
            <a:ext cx="631398" cy="117942"/>
          </a:xfrm>
          <a:prstGeom prst="rect">
            <a:avLst/>
          </a:prstGeom>
          <a:solidFill>
            <a:srgbClr val="FF0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3_Diapositive de titre">
  <p:cSld name="13_Diapositive de titre">
    <p:spTree>
      <p:nvGrpSpPr>
        <p:cNvPr id="1" name="Shape 178"/>
        <p:cNvGrpSpPr/>
        <p:nvPr/>
      </p:nvGrpSpPr>
      <p:grpSpPr>
        <a:xfrm>
          <a:off x="0" y="0"/>
          <a:ext cx="0" cy="0"/>
          <a:chOff x="0" y="0"/>
          <a:chExt cx="0" cy="0"/>
        </a:xfrm>
      </p:grpSpPr>
      <p:cxnSp>
        <p:nvCxnSpPr>
          <p:cNvPr id="179" name="Google Shape;179;p70"/>
          <p:cNvCxnSpPr/>
          <p:nvPr/>
        </p:nvCxnSpPr>
        <p:spPr>
          <a:xfrm>
            <a:off x="11015748" y="6581159"/>
            <a:ext cx="0" cy="665018"/>
          </a:xfrm>
          <a:prstGeom prst="straightConnector1">
            <a:avLst/>
          </a:prstGeom>
          <a:noFill/>
          <a:ln w="28575" cap="flat" cmpd="sng">
            <a:solidFill>
              <a:srgbClr val="FCBA28"/>
            </a:solidFill>
            <a:prstDash val="solid"/>
            <a:miter lim="800000"/>
            <a:headEnd type="none" w="sm" len="sm"/>
            <a:tailEnd type="none" w="sm" len="sm"/>
          </a:ln>
        </p:spPr>
      </p:cxnSp>
      <p:sp>
        <p:nvSpPr>
          <p:cNvPr id="180" name="Google Shape;180;p70"/>
          <p:cNvSpPr txBox="1"/>
          <p:nvPr/>
        </p:nvSpPr>
        <p:spPr>
          <a:xfrm>
            <a:off x="10667999" y="6187782"/>
            <a:ext cx="69549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fr-FR" sz="1200" b="0" i="0">
                <a:solidFill>
                  <a:schemeClr val="accent1"/>
                </a:solidFill>
                <a:latin typeface="Avenir"/>
                <a:ea typeface="Avenir"/>
                <a:cs typeface="Avenir"/>
                <a:sym typeface="Avenir"/>
              </a:rPr>
              <a:t>‹#›</a:t>
            </a:fld>
            <a:endParaRPr sz="1200" b="0" i="0">
              <a:solidFill>
                <a:schemeClr val="accent1"/>
              </a:solidFill>
              <a:latin typeface="Avenir"/>
              <a:ea typeface="Avenir"/>
              <a:cs typeface="Avenir"/>
              <a:sym typeface="Avenir"/>
            </a:endParaRPr>
          </a:p>
        </p:txBody>
      </p:sp>
      <p:sp>
        <p:nvSpPr>
          <p:cNvPr id="181" name="Google Shape;181;p70"/>
          <p:cNvSpPr txBox="1">
            <a:spLocks noGrp="1"/>
          </p:cNvSpPr>
          <p:nvPr>
            <p:ph type="title"/>
          </p:nvPr>
        </p:nvSpPr>
        <p:spPr>
          <a:xfrm>
            <a:off x="671115" y="325164"/>
            <a:ext cx="9841992" cy="9495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003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70"/>
          <p:cNvSpPr/>
          <p:nvPr/>
        </p:nvSpPr>
        <p:spPr>
          <a:xfrm>
            <a:off x="763276" y="1274739"/>
            <a:ext cx="631398" cy="117942"/>
          </a:xfrm>
          <a:prstGeom prst="rect">
            <a:avLst/>
          </a:prstGeom>
          <a:solidFill>
            <a:srgbClr val="FF0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83" name="Google Shape;183;p70"/>
          <p:cNvSpPr txBox="1">
            <a:spLocks noGrp="1"/>
          </p:cNvSpPr>
          <p:nvPr>
            <p:ph type="body" idx="1"/>
          </p:nvPr>
        </p:nvSpPr>
        <p:spPr>
          <a:xfrm>
            <a:off x="763276" y="1600200"/>
            <a:ext cx="10415587" cy="42767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accent1"/>
                </a:solidFill>
              </a:defRPr>
            </a:lvl1pPr>
            <a:lvl2pPr marL="914400" lvl="1" indent="-381000" algn="l">
              <a:lnSpc>
                <a:spcPct val="90000"/>
              </a:lnSpc>
              <a:spcBef>
                <a:spcPts val="500"/>
              </a:spcBef>
              <a:spcAft>
                <a:spcPts val="0"/>
              </a:spcAft>
              <a:buClr>
                <a:schemeClr val="accent1"/>
              </a:buClr>
              <a:buSzPts val="2400"/>
              <a:buChar char="•"/>
              <a:defRPr>
                <a:solidFill>
                  <a:schemeClr val="accent1"/>
                </a:solidFill>
              </a:defRPr>
            </a:lvl2pPr>
            <a:lvl3pPr marL="1371600" lvl="2" indent="-355600" algn="l">
              <a:lnSpc>
                <a:spcPct val="90000"/>
              </a:lnSpc>
              <a:spcBef>
                <a:spcPts val="500"/>
              </a:spcBef>
              <a:spcAft>
                <a:spcPts val="0"/>
              </a:spcAft>
              <a:buClr>
                <a:schemeClr val="accent1"/>
              </a:buClr>
              <a:buSzPts val="2000"/>
              <a:buChar char="•"/>
              <a:defRPr>
                <a:solidFill>
                  <a:schemeClr val="accent1"/>
                </a:solidFill>
              </a:defRPr>
            </a:lvl3pPr>
            <a:lvl4pPr marL="1828800" lvl="3" indent="-342900" algn="l">
              <a:lnSpc>
                <a:spcPct val="90000"/>
              </a:lnSpc>
              <a:spcBef>
                <a:spcPts val="500"/>
              </a:spcBef>
              <a:spcAft>
                <a:spcPts val="0"/>
              </a:spcAft>
              <a:buClr>
                <a:schemeClr val="accent1"/>
              </a:buClr>
              <a:buSzPts val="1800"/>
              <a:buChar char="•"/>
              <a:defRPr>
                <a:solidFill>
                  <a:schemeClr val="accent1"/>
                </a:solidFill>
              </a:defRPr>
            </a:lvl4pPr>
            <a:lvl5pPr marL="2286000" lvl="4" indent="-342900" algn="l">
              <a:lnSpc>
                <a:spcPct val="90000"/>
              </a:lnSpc>
              <a:spcBef>
                <a:spcPts val="500"/>
              </a:spcBef>
              <a:spcAft>
                <a:spcPts val="0"/>
              </a:spcAft>
              <a:buClr>
                <a:schemeClr val="accent1"/>
              </a:buClr>
              <a:buSzPts val="1800"/>
              <a:buChar char="•"/>
              <a:defRPr>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Diapositive de titre">
  <p:cSld name="8_Diapositive de titre">
    <p:spTree>
      <p:nvGrpSpPr>
        <p:cNvPr id="1" name="Shape 184"/>
        <p:cNvGrpSpPr/>
        <p:nvPr/>
      </p:nvGrpSpPr>
      <p:grpSpPr>
        <a:xfrm>
          <a:off x="0" y="0"/>
          <a:ext cx="0" cy="0"/>
          <a:chOff x="0" y="0"/>
          <a:chExt cx="0" cy="0"/>
        </a:xfrm>
      </p:grpSpPr>
      <p:cxnSp>
        <p:nvCxnSpPr>
          <p:cNvPr id="185" name="Google Shape;185;p71"/>
          <p:cNvCxnSpPr/>
          <p:nvPr/>
        </p:nvCxnSpPr>
        <p:spPr>
          <a:xfrm>
            <a:off x="11015748" y="6581159"/>
            <a:ext cx="0" cy="665018"/>
          </a:xfrm>
          <a:prstGeom prst="straightConnector1">
            <a:avLst/>
          </a:prstGeom>
          <a:noFill/>
          <a:ln w="28575" cap="flat" cmpd="sng">
            <a:solidFill>
              <a:srgbClr val="FCBA28"/>
            </a:solidFill>
            <a:prstDash val="solid"/>
            <a:miter lim="800000"/>
            <a:headEnd type="none" w="sm" len="sm"/>
            <a:tailEnd type="none" w="sm" len="sm"/>
          </a:ln>
        </p:spPr>
      </p:cxnSp>
      <p:sp>
        <p:nvSpPr>
          <p:cNvPr id="186" name="Google Shape;186;p71"/>
          <p:cNvSpPr txBox="1"/>
          <p:nvPr/>
        </p:nvSpPr>
        <p:spPr>
          <a:xfrm>
            <a:off x="10667999" y="6187782"/>
            <a:ext cx="69549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fr-FR" sz="1200" b="0" i="0">
                <a:solidFill>
                  <a:schemeClr val="accent1"/>
                </a:solidFill>
                <a:latin typeface="Avenir"/>
                <a:ea typeface="Avenir"/>
                <a:cs typeface="Avenir"/>
                <a:sym typeface="Avenir"/>
              </a:rPr>
              <a:t>‹#›</a:t>
            </a:fld>
            <a:endParaRPr sz="1200" b="0" i="0">
              <a:solidFill>
                <a:schemeClr val="accent1"/>
              </a:solidFill>
              <a:latin typeface="Avenir"/>
              <a:ea typeface="Avenir"/>
              <a:cs typeface="Avenir"/>
              <a:sym typeface="Avenir"/>
            </a:endParaRPr>
          </a:p>
        </p:txBody>
      </p:sp>
      <p:sp>
        <p:nvSpPr>
          <p:cNvPr id="187" name="Google Shape;187;p71"/>
          <p:cNvSpPr txBox="1">
            <a:spLocks noGrp="1"/>
          </p:cNvSpPr>
          <p:nvPr>
            <p:ph type="title"/>
          </p:nvPr>
        </p:nvSpPr>
        <p:spPr>
          <a:xfrm>
            <a:off x="671115" y="325164"/>
            <a:ext cx="9841992" cy="9495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003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71"/>
          <p:cNvSpPr/>
          <p:nvPr/>
        </p:nvSpPr>
        <p:spPr>
          <a:xfrm>
            <a:off x="763276" y="1274739"/>
            <a:ext cx="631398" cy="117942"/>
          </a:xfrm>
          <a:prstGeom prst="rect">
            <a:avLst/>
          </a:prstGeom>
          <a:solidFill>
            <a:srgbClr val="FF0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0_Diapositive de titre">
  <p:cSld name="20_Diapositive de titre">
    <p:spTree>
      <p:nvGrpSpPr>
        <p:cNvPr id="1" name="Shape 189"/>
        <p:cNvGrpSpPr/>
        <p:nvPr/>
      </p:nvGrpSpPr>
      <p:grpSpPr>
        <a:xfrm>
          <a:off x="0" y="0"/>
          <a:ext cx="0" cy="0"/>
          <a:chOff x="0" y="0"/>
          <a:chExt cx="0" cy="0"/>
        </a:xfrm>
      </p:grpSpPr>
      <p:pic>
        <p:nvPicPr>
          <p:cNvPr id="190" name="Google Shape;190;p72" descr="A close up of a logo  Description automatically generated"/>
          <p:cNvPicPr preferRelativeResize="0"/>
          <p:nvPr/>
        </p:nvPicPr>
        <p:blipFill rotWithShape="1">
          <a:blip r:embed="rId2">
            <a:alphaModFix/>
          </a:blip>
          <a:srcRect/>
          <a:stretch/>
        </p:blipFill>
        <p:spPr>
          <a:xfrm>
            <a:off x="7116277" y="798786"/>
            <a:ext cx="6504745" cy="6059214"/>
          </a:xfrm>
          <a:prstGeom prst="rect">
            <a:avLst/>
          </a:prstGeom>
          <a:noFill/>
          <a:ln>
            <a:noFill/>
          </a:ln>
        </p:spPr>
      </p:pic>
      <p:sp>
        <p:nvSpPr>
          <p:cNvPr id="191" name="Google Shape;191;p72"/>
          <p:cNvSpPr txBox="1">
            <a:spLocks noGrp="1"/>
          </p:cNvSpPr>
          <p:nvPr>
            <p:ph type="body" idx="1"/>
          </p:nvPr>
        </p:nvSpPr>
        <p:spPr>
          <a:xfrm rot="-5400000">
            <a:off x="-159057" y="4965908"/>
            <a:ext cx="1626728" cy="4308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100"/>
              <a:buNone/>
              <a:defRPr sz="1100" b="0">
                <a:solidFill>
                  <a:schemeClr val="accent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72"/>
          <p:cNvSpPr txBox="1">
            <a:spLocks noGrp="1"/>
          </p:cNvSpPr>
          <p:nvPr>
            <p:ph type="body" idx="2"/>
          </p:nvPr>
        </p:nvSpPr>
        <p:spPr>
          <a:xfrm rot="-5400000">
            <a:off x="-159057" y="2869589"/>
            <a:ext cx="1626728" cy="43088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100"/>
              <a:buNone/>
              <a:defRPr sz="1100" b="0">
                <a:solidFill>
                  <a:schemeClr val="accent1"/>
                </a:solidFill>
              </a:defRPr>
            </a:lvl1pPr>
            <a:lvl2pPr marL="914400" lvl="1" indent="-228600" algn="l">
              <a:lnSpc>
                <a:spcPct val="90000"/>
              </a:lnSpc>
              <a:spcBef>
                <a:spcPts val="5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1100"/>
              <a:buNone/>
              <a:defRPr sz="11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72"/>
          <p:cNvSpPr/>
          <p:nvPr/>
        </p:nvSpPr>
        <p:spPr>
          <a:xfrm>
            <a:off x="1257298" y="1790700"/>
            <a:ext cx="4515407" cy="244231"/>
          </a:xfrm>
          <a:prstGeom prst="rect">
            <a:avLst/>
          </a:prstGeom>
          <a:solidFill>
            <a:srgbClr val="FCBA28">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94" name="Google Shape;194;p72"/>
          <p:cNvSpPr txBox="1"/>
          <p:nvPr/>
        </p:nvSpPr>
        <p:spPr>
          <a:xfrm>
            <a:off x="2197608" y="1373211"/>
            <a:ext cx="756869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a:solidFill>
                  <a:srgbClr val="FF0044"/>
                </a:solidFill>
                <a:latin typeface="Montserrat"/>
                <a:ea typeface="Montserrat"/>
                <a:cs typeface="Montserrat"/>
                <a:sym typeface="Montserrat"/>
              </a:rPr>
              <a:t>COLLABORATION</a:t>
            </a:r>
            <a:endParaRPr/>
          </a:p>
          <a:p>
            <a:pPr marL="0" marR="0" lvl="0" indent="0" algn="l" rtl="0">
              <a:spcBef>
                <a:spcPts val="0"/>
              </a:spcBef>
              <a:spcAft>
                <a:spcPts val="0"/>
              </a:spcAft>
              <a:buNone/>
            </a:pPr>
            <a:r>
              <a:rPr lang="fr-FR" sz="4000" b="1">
                <a:solidFill>
                  <a:srgbClr val="FF0044"/>
                </a:solidFill>
                <a:latin typeface="Montserrat"/>
                <a:ea typeface="Montserrat"/>
                <a:cs typeface="Montserrat"/>
                <a:sym typeface="Montserrat"/>
              </a:rPr>
              <a:t>BETTERS THE WORLD</a:t>
            </a:r>
            <a:endParaRPr/>
          </a:p>
        </p:txBody>
      </p:sp>
      <p:sp>
        <p:nvSpPr>
          <p:cNvPr id="195" name="Google Shape;195;p72"/>
          <p:cNvSpPr/>
          <p:nvPr/>
        </p:nvSpPr>
        <p:spPr>
          <a:xfrm>
            <a:off x="2299139" y="2840520"/>
            <a:ext cx="631398" cy="117942"/>
          </a:xfrm>
          <a:prstGeom prst="rect">
            <a:avLst/>
          </a:prstGeom>
          <a:solidFill>
            <a:srgbClr val="FF0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96" name="Google Shape;196;p72"/>
          <p:cNvSpPr/>
          <p:nvPr/>
        </p:nvSpPr>
        <p:spPr>
          <a:xfrm>
            <a:off x="1257300" y="882650"/>
            <a:ext cx="9677402" cy="5092700"/>
          </a:xfrm>
          <a:prstGeom prst="rect">
            <a:avLst/>
          </a:prstGeom>
          <a:solidFill>
            <a:srgbClr val="28B4C2">
              <a:alpha val="1882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97" name="Google Shape;197;p72"/>
          <p:cNvSpPr txBox="1">
            <a:spLocks noGrp="1"/>
          </p:cNvSpPr>
          <p:nvPr>
            <p:ph type="body" idx="3"/>
          </p:nvPr>
        </p:nvSpPr>
        <p:spPr>
          <a:xfrm>
            <a:off x="2213324" y="3391952"/>
            <a:ext cx="5364163" cy="21611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100"/>
              <a:buNone/>
              <a:defRPr sz="1100">
                <a:solidFill>
                  <a:schemeClr val="accent1"/>
                </a:solidFill>
              </a:defRPr>
            </a:lvl1pPr>
            <a:lvl2pPr marL="914400" lvl="1" indent="-228600" algn="l">
              <a:lnSpc>
                <a:spcPct val="90000"/>
              </a:lnSpc>
              <a:spcBef>
                <a:spcPts val="500"/>
              </a:spcBef>
              <a:spcAft>
                <a:spcPts val="0"/>
              </a:spcAft>
              <a:buClr>
                <a:schemeClr val="accent1"/>
              </a:buClr>
              <a:buSzPts val="1100"/>
              <a:buNone/>
              <a:defRPr sz="1100">
                <a:solidFill>
                  <a:schemeClr val="accent1"/>
                </a:solidFill>
              </a:defRPr>
            </a:lvl2pPr>
            <a:lvl3pPr marL="1371600" lvl="2" indent="-228600" algn="l">
              <a:lnSpc>
                <a:spcPct val="90000"/>
              </a:lnSpc>
              <a:spcBef>
                <a:spcPts val="500"/>
              </a:spcBef>
              <a:spcAft>
                <a:spcPts val="0"/>
              </a:spcAft>
              <a:buClr>
                <a:schemeClr val="accent1"/>
              </a:buClr>
              <a:buSzPts val="1100"/>
              <a:buNone/>
              <a:defRPr sz="1100">
                <a:solidFill>
                  <a:schemeClr val="accent1"/>
                </a:solidFill>
              </a:defRPr>
            </a:lvl3pPr>
            <a:lvl4pPr marL="1828800" lvl="3" indent="-228600" algn="l">
              <a:lnSpc>
                <a:spcPct val="90000"/>
              </a:lnSpc>
              <a:spcBef>
                <a:spcPts val="500"/>
              </a:spcBef>
              <a:spcAft>
                <a:spcPts val="0"/>
              </a:spcAft>
              <a:buClr>
                <a:schemeClr val="accent1"/>
              </a:buClr>
              <a:buSzPts val="1100"/>
              <a:buNone/>
              <a:defRPr sz="1100">
                <a:solidFill>
                  <a:schemeClr val="accent1"/>
                </a:solidFill>
              </a:defRPr>
            </a:lvl4pPr>
            <a:lvl5pPr marL="2286000" lvl="4" indent="-228600" algn="l">
              <a:lnSpc>
                <a:spcPct val="90000"/>
              </a:lnSpc>
              <a:spcBef>
                <a:spcPts val="500"/>
              </a:spcBef>
              <a:spcAft>
                <a:spcPts val="0"/>
              </a:spcAft>
              <a:buClr>
                <a:schemeClr val="accent1"/>
              </a:buClr>
              <a:buSzPts val="1100"/>
              <a:buNone/>
              <a:defRPr sz="11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671115" y="325164"/>
            <a:ext cx="9841992" cy="9495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F003B"/>
              </a:buClr>
              <a:buSzPts val="3600"/>
              <a:buFont typeface="Montserrat"/>
              <a:buNone/>
              <a:defRPr sz="3600" b="1" i="0" u="none" strike="noStrike" cap="none">
                <a:solidFill>
                  <a:srgbClr val="FF003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672223" y="1822498"/>
            <a:ext cx="9934073" cy="395796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pic>
        <p:nvPicPr>
          <p:cNvPr id="12" name="Google Shape;12;p48"/>
          <p:cNvPicPr preferRelativeResize="0"/>
          <p:nvPr/>
        </p:nvPicPr>
        <p:blipFill rotWithShape="1">
          <a:blip r:embed="rId7">
            <a:alphaModFix/>
          </a:blip>
          <a:srcRect/>
          <a:stretch/>
        </p:blipFill>
        <p:spPr>
          <a:xfrm>
            <a:off x="800964" y="6172456"/>
            <a:ext cx="770900" cy="360380"/>
          </a:xfrm>
          <a:prstGeom prst="rect">
            <a:avLst/>
          </a:prstGeom>
          <a:noFill/>
          <a:ln>
            <a:noFill/>
          </a:ln>
        </p:spPr>
      </p:pic>
      <p:sp>
        <p:nvSpPr>
          <p:cNvPr id="13" name="Google Shape;13;p48"/>
          <p:cNvSpPr txBox="1"/>
          <p:nvPr/>
        </p:nvSpPr>
        <p:spPr>
          <a:xfrm>
            <a:off x="10667999" y="6187782"/>
            <a:ext cx="69549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fr-FR" sz="1200" b="0" i="0" u="none" strike="noStrike" cap="none">
                <a:solidFill>
                  <a:schemeClr val="accent1"/>
                </a:solidFill>
                <a:latin typeface="Avenir"/>
                <a:ea typeface="Avenir"/>
                <a:cs typeface="Avenir"/>
                <a:sym typeface="Avenir"/>
              </a:rPr>
              <a:t>‹#›</a:t>
            </a:fld>
            <a:endParaRPr sz="1200" b="0" i="0" u="none" strike="noStrike" cap="none">
              <a:solidFill>
                <a:schemeClr val="accent1"/>
              </a:solidFill>
              <a:latin typeface="Avenir"/>
              <a:ea typeface="Avenir"/>
              <a:cs typeface="Avenir"/>
              <a:sym typeface="Avenir"/>
            </a:endParaRPr>
          </a:p>
        </p:txBody>
      </p:sp>
      <p:cxnSp>
        <p:nvCxnSpPr>
          <p:cNvPr id="14" name="Google Shape;14;p48"/>
          <p:cNvCxnSpPr/>
          <p:nvPr/>
        </p:nvCxnSpPr>
        <p:spPr>
          <a:xfrm>
            <a:off x="11015748" y="6581159"/>
            <a:ext cx="0" cy="665018"/>
          </a:xfrm>
          <a:prstGeom prst="straightConnector1">
            <a:avLst/>
          </a:prstGeom>
          <a:noFill/>
          <a:ln w="28575" cap="flat" cmpd="sng">
            <a:solidFill>
              <a:srgbClr val="FCBA28"/>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2" r:id="rId2"/>
    <p:sldLayoutId id="2147483670" r:id="rId3"/>
    <p:sldLayoutId id="2147483671" r:id="rId4"/>
    <p:sldLayoutId id="21474836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ogin.microsoftonline.com/common/discovery/key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login.microsoftonline.com/7b027649-48a4-4b51-9fbb-f035395571ad/discovery/v2.0/key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jsonviewer.stack.hu/" TargetMode="External"/><Relationship Id="rId4" Type="http://schemas.openxmlformats.org/officeDocument/2006/relationships/hyperlink" Target="https://jwt.io/"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login.microsoftonline.com/common/saml2" TargetMode="External"/><Relationship Id="rId5" Type="http://schemas.openxmlformats.org/officeDocument/2006/relationships/hyperlink" Target="https://login.microsoftonline.com/7b027649-48a4-4b51-9fbb-f035395571ad/saml2" TargetMode="External"/><Relationship Id="rId4" Type="http://schemas.openxmlformats.org/officeDocument/2006/relationships/image" Target="../media/image52.png"/><Relationship Id="rId9"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akafedzhiev@positivethinking.te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
          <p:cNvSpPr txBox="1">
            <a:spLocks noGrp="1"/>
          </p:cNvSpPr>
          <p:nvPr>
            <p:ph type="body" idx="1"/>
          </p:nvPr>
        </p:nvSpPr>
        <p:spPr>
          <a:xfrm>
            <a:off x="1764354" y="4553609"/>
            <a:ext cx="5364163" cy="16345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1100"/>
              <a:buNone/>
            </a:pPr>
            <a:r>
              <a:rPr lang="en-US" sz="2800" b="1" dirty="0">
                <a:latin typeface="Calibri" panose="020F0502020204030204" pitchFamily="34" charset="0"/>
                <a:cs typeface="Calibri" panose="020F0502020204030204" pitchFamily="34" charset="0"/>
              </a:rPr>
              <a:t>Advanced Authentication Methods</a:t>
            </a:r>
            <a:br>
              <a:rPr lang="en-US" sz="2800" b="1" dirty="0">
                <a:latin typeface="Calibri" panose="020F0502020204030204" pitchFamily="34" charset="0"/>
                <a:cs typeface="Calibri" panose="020F0502020204030204" pitchFamily="34" charset="0"/>
              </a:rPr>
            </a:b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Citrix NetScaler &amp; Azure AD</a:t>
            </a:r>
            <a:endParaRPr sz="2800" b="1" dirty="0">
              <a:latin typeface="Calibri" panose="020F0502020204030204" pitchFamily="34" charset="0"/>
              <a:cs typeface="Calibri" panose="020F0502020204030204" pitchFamily="34" charset="0"/>
            </a:endParaRPr>
          </a:p>
        </p:txBody>
      </p:sp>
      <p:sp>
        <p:nvSpPr>
          <p:cNvPr id="204" name="Google Shape;204;p1"/>
          <p:cNvSpPr txBox="1">
            <a:spLocks noGrp="1"/>
          </p:cNvSpPr>
          <p:nvPr>
            <p:ph type="body" idx="2"/>
          </p:nvPr>
        </p:nvSpPr>
        <p:spPr>
          <a:xfrm rot="-5400000">
            <a:off x="-159057" y="4965908"/>
            <a:ext cx="1626728" cy="430889"/>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dirty="0">
                <a:latin typeface="Calibri" panose="020F0502020204030204" pitchFamily="34" charset="0"/>
                <a:cs typeface="Calibri" panose="020F0502020204030204" pitchFamily="34" charset="0"/>
              </a:rPr>
              <a:t>Citrix </a:t>
            </a:r>
            <a:r>
              <a:rPr lang="en-US" b="1" dirty="0">
                <a:latin typeface="Calibri" panose="020F0502020204030204" pitchFamily="34" charset="0"/>
                <a:cs typeface="Calibri" panose="020F0502020204030204" pitchFamily="34" charset="0"/>
              </a:rPr>
              <a:t>Ne</a:t>
            </a:r>
            <a:r>
              <a:rPr lang="en-US" dirty="0">
                <a:latin typeface="Calibri" panose="020F0502020204030204" pitchFamily="34" charset="0"/>
                <a:cs typeface="Calibri" panose="020F0502020204030204" pitchFamily="34" charset="0"/>
              </a:rPr>
              <a:t>tScaler</a:t>
            </a:r>
          </a:p>
          <a:p>
            <a:pPr marL="0" lvl="0" indent="0" algn="l" rtl="0">
              <a:lnSpc>
                <a:spcPct val="90000"/>
              </a:lnSpc>
              <a:spcBef>
                <a:spcPts val="0"/>
              </a:spcBef>
              <a:spcAft>
                <a:spcPts val="0"/>
              </a:spcAft>
              <a:buClr>
                <a:schemeClr val="accent1"/>
              </a:buClr>
              <a:buSzPts val="1100"/>
              <a:buNone/>
            </a:pPr>
            <a:endParaRPr dirty="0"/>
          </a:p>
        </p:txBody>
      </p:sp>
      <p:sp>
        <p:nvSpPr>
          <p:cNvPr id="205" name="Google Shape;205;p1"/>
          <p:cNvSpPr txBox="1">
            <a:spLocks noGrp="1"/>
          </p:cNvSpPr>
          <p:nvPr>
            <p:ph type="body" idx="3"/>
          </p:nvPr>
        </p:nvSpPr>
        <p:spPr>
          <a:xfrm rot="-5400000">
            <a:off x="-159057" y="2869589"/>
            <a:ext cx="1626728" cy="4308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1100"/>
              <a:buNone/>
            </a:pPr>
            <a:r>
              <a:rPr lang="en-US" dirty="0">
                <a:latin typeface="Calibri" panose="020F0502020204030204" pitchFamily="34" charset="0"/>
                <a:cs typeface="Calibri" panose="020F0502020204030204" pitchFamily="34" charset="0"/>
              </a:rPr>
              <a:t>Citrix </a:t>
            </a:r>
            <a:r>
              <a:rPr lang="en-US" b="1" dirty="0">
                <a:latin typeface="Calibri" panose="020F0502020204030204" pitchFamily="34" charset="0"/>
                <a:cs typeface="Calibri" panose="020F0502020204030204" pitchFamily="34" charset="0"/>
              </a:rPr>
              <a:t>Ne</a:t>
            </a:r>
            <a:r>
              <a:rPr lang="en-US" dirty="0">
                <a:latin typeface="Calibri" panose="020F0502020204030204" pitchFamily="34" charset="0"/>
                <a:cs typeface="Calibri" panose="020F0502020204030204" pitchFamily="34" charset="0"/>
              </a:rPr>
              <a:t>tScaler</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751C1D-4A61-9AFD-1168-C871368180B0}"/>
              </a:ext>
            </a:extLst>
          </p:cNvPr>
          <p:cNvSpPr>
            <a:spLocks noGrp="1"/>
          </p:cNvSpPr>
          <p:nvPr>
            <p:ph type="title"/>
          </p:nvPr>
        </p:nvSpPr>
        <p:spPr/>
        <p:txBody>
          <a:bodyPr/>
          <a:lstStyle/>
          <a:p>
            <a:r>
              <a:rPr lang="en-US" dirty="0"/>
              <a:t>Single-Tenant Concept</a:t>
            </a:r>
          </a:p>
        </p:txBody>
      </p:sp>
      <p:pic>
        <p:nvPicPr>
          <p:cNvPr id="7" name="Picture 6">
            <a:extLst>
              <a:ext uri="{FF2B5EF4-FFF2-40B4-BE49-F238E27FC236}">
                <a16:creationId xmlns:a16="http://schemas.microsoft.com/office/drawing/2014/main" id="{6E4D29CD-A005-6C18-7E15-B7F8B60CFE40}"/>
              </a:ext>
            </a:extLst>
          </p:cNvPr>
          <p:cNvPicPr>
            <a:picLocks noChangeAspect="1"/>
          </p:cNvPicPr>
          <p:nvPr/>
        </p:nvPicPr>
        <p:blipFill>
          <a:blip r:embed="rId3"/>
          <a:stretch>
            <a:fillRect/>
          </a:stretch>
        </p:blipFill>
        <p:spPr>
          <a:xfrm>
            <a:off x="800463" y="1571848"/>
            <a:ext cx="6711140" cy="4745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5914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C9C9A6-12B0-8A43-D3D6-FFFEFCC352C1}"/>
              </a:ext>
            </a:extLst>
          </p:cNvPr>
          <p:cNvSpPr>
            <a:spLocks noGrp="1"/>
          </p:cNvSpPr>
          <p:nvPr>
            <p:ph type="title"/>
          </p:nvPr>
        </p:nvSpPr>
        <p:spPr/>
        <p:txBody>
          <a:bodyPr/>
          <a:lstStyle/>
          <a:p>
            <a:r>
              <a:rPr lang="en-US" dirty="0"/>
              <a:t>Multi-Tenant Concept</a:t>
            </a:r>
          </a:p>
        </p:txBody>
      </p:sp>
      <p:pic>
        <p:nvPicPr>
          <p:cNvPr id="7" name="Picture 6">
            <a:extLst>
              <a:ext uri="{FF2B5EF4-FFF2-40B4-BE49-F238E27FC236}">
                <a16:creationId xmlns:a16="http://schemas.microsoft.com/office/drawing/2014/main" id="{50BD83E6-2DB4-8DE9-EC68-93865272CD0E}"/>
              </a:ext>
            </a:extLst>
          </p:cNvPr>
          <p:cNvPicPr>
            <a:picLocks noChangeAspect="1"/>
          </p:cNvPicPr>
          <p:nvPr/>
        </p:nvPicPr>
        <p:blipFill>
          <a:blip r:embed="rId3"/>
          <a:stretch>
            <a:fillRect/>
          </a:stretch>
        </p:blipFill>
        <p:spPr>
          <a:xfrm>
            <a:off x="560947" y="1643095"/>
            <a:ext cx="7294080" cy="39904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1521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29E88-B426-2298-1890-C864F7149F6E}"/>
              </a:ext>
            </a:extLst>
          </p:cNvPr>
          <p:cNvSpPr>
            <a:spLocks noGrp="1"/>
          </p:cNvSpPr>
          <p:nvPr>
            <p:ph type="title"/>
          </p:nvPr>
        </p:nvSpPr>
        <p:spPr/>
        <p:txBody>
          <a:bodyPr/>
          <a:lstStyle/>
          <a:p>
            <a:r>
              <a:rPr lang="en-US" dirty="0"/>
              <a:t>Multi-Tenant Concept</a:t>
            </a:r>
          </a:p>
        </p:txBody>
      </p:sp>
      <p:pic>
        <p:nvPicPr>
          <p:cNvPr id="5" name="Picture 4">
            <a:extLst>
              <a:ext uri="{FF2B5EF4-FFF2-40B4-BE49-F238E27FC236}">
                <a16:creationId xmlns:a16="http://schemas.microsoft.com/office/drawing/2014/main" id="{4E884DAF-4A45-CB5E-72BC-CF783618DBA6}"/>
              </a:ext>
            </a:extLst>
          </p:cNvPr>
          <p:cNvPicPr>
            <a:picLocks noChangeAspect="1"/>
          </p:cNvPicPr>
          <p:nvPr/>
        </p:nvPicPr>
        <p:blipFill>
          <a:blip r:embed="rId3"/>
          <a:stretch>
            <a:fillRect/>
          </a:stretch>
        </p:blipFill>
        <p:spPr>
          <a:xfrm>
            <a:off x="671115" y="1649948"/>
            <a:ext cx="7230474" cy="40237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927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FE8F5E-56DA-86F1-146C-000909E3E3BD}"/>
              </a:ext>
            </a:extLst>
          </p:cNvPr>
          <p:cNvSpPr>
            <a:spLocks noGrp="1"/>
          </p:cNvSpPr>
          <p:nvPr>
            <p:ph type="title"/>
          </p:nvPr>
        </p:nvSpPr>
        <p:spPr/>
        <p:txBody>
          <a:bodyPr/>
          <a:lstStyle/>
          <a:p>
            <a:r>
              <a:rPr lang="en-US" dirty="0"/>
              <a:t>Simplicity &amp; Flexibility</a:t>
            </a:r>
          </a:p>
        </p:txBody>
      </p:sp>
      <p:pic>
        <p:nvPicPr>
          <p:cNvPr id="5" name="Picture 4">
            <a:extLst>
              <a:ext uri="{FF2B5EF4-FFF2-40B4-BE49-F238E27FC236}">
                <a16:creationId xmlns:a16="http://schemas.microsoft.com/office/drawing/2014/main" id="{51F19436-E711-245A-BB86-6568E2E0E069}"/>
              </a:ext>
            </a:extLst>
          </p:cNvPr>
          <p:cNvPicPr>
            <a:picLocks noChangeAspect="1"/>
          </p:cNvPicPr>
          <p:nvPr/>
        </p:nvPicPr>
        <p:blipFill>
          <a:blip r:embed="rId3"/>
          <a:stretch>
            <a:fillRect/>
          </a:stretch>
        </p:blipFill>
        <p:spPr>
          <a:xfrm>
            <a:off x="671115" y="1425039"/>
            <a:ext cx="6918743" cy="48926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338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6095A-E340-14A8-E082-E8E39E3EC830}"/>
              </a:ext>
            </a:extLst>
          </p:cNvPr>
          <p:cNvSpPr>
            <a:spLocks noGrp="1"/>
          </p:cNvSpPr>
          <p:nvPr>
            <p:ph type="title"/>
          </p:nvPr>
        </p:nvSpPr>
        <p:spPr/>
        <p:txBody>
          <a:bodyPr/>
          <a:lstStyle/>
          <a:p>
            <a:r>
              <a:rPr lang="en-US" dirty="0"/>
              <a:t>Tenant Admin Consent</a:t>
            </a:r>
          </a:p>
        </p:txBody>
      </p:sp>
      <p:pic>
        <p:nvPicPr>
          <p:cNvPr id="7" name="Picture 6">
            <a:extLst>
              <a:ext uri="{FF2B5EF4-FFF2-40B4-BE49-F238E27FC236}">
                <a16:creationId xmlns:a16="http://schemas.microsoft.com/office/drawing/2014/main" id="{617F76B2-563E-C3FD-A0B9-DD1860733E56}"/>
              </a:ext>
            </a:extLst>
          </p:cNvPr>
          <p:cNvPicPr>
            <a:picLocks noChangeAspect="1"/>
          </p:cNvPicPr>
          <p:nvPr/>
        </p:nvPicPr>
        <p:blipFill>
          <a:blip r:embed="rId3"/>
          <a:stretch>
            <a:fillRect/>
          </a:stretch>
        </p:blipFill>
        <p:spPr>
          <a:xfrm>
            <a:off x="6888985" y="536120"/>
            <a:ext cx="3809118" cy="23421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17EAF062-1996-8D93-E661-1F7AB39F2744}"/>
              </a:ext>
            </a:extLst>
          </p:cNvPr>
          <p:cNvPicPr>
            <a:picLocks noChangeAspect="1"/>
          </p:cNvPicPr>
          <p:nvPr/>
        </p:nvPicPr>
        <p:blipFill>
          <a:blip r:embed="rId4"/>
          <a:stretch>
            <a:fillRect/>
          </a:stretch>
        </p:blipFill>
        <p:spPr>
          <a:xfrm>
            <a:off x="671115" y="1561596"/>
            <a:ext cx="6731587" cy="47602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1177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6095A-E340-14A8-E082-E8E39E3EC830}"/>
              </a:ext>
            </a:extLst>
          </p:cNvPr>
          <p:cNvSpPr>
            <a:spLocks noGrp="1"/>
          </p:cNvSpPr>
          <p:nvPr>
            <p:ph type="title"/>
          </p:nvPr>
        </p:nvSpPr>
        <p:spPr/>
        <p:txBody>
          <a:bodyPr/>
          <a:lstStyle/>
          <a:p>
            <a:r>
              <a:rPr lang="en-US" dirty="0"/>
              <a:t>Tenant Admin Consent</a:t>
            </a:r>
          </a:p>
        </p:txBody>
      </p:sp>
      <p:pic>
        <p:nvPicPr>
          <p:cNvPr id="6" name="Picture 5">
            <a:extLst>
              <a:ext uri="{FF2B5EF4-FFF2-40B4-BE49-F238E27FC236}">
                <a16:creationId xmlns:a16="http://schemas.microsoft.com/office/drawing/2014/main" id="{3C12C377-2C65-C441-9361-2787F63F2230}"/>
              </a:ext>
            </a:extLst>
          </p:cNvPr>
          <p:cNvPicPr>
            <a:picLocks noChangeAspect="1"/>
          </p:cNvPicPr>
          <p:nvPr/>
        </p:nvPicPr>
        <p:blipFill>
          <a:blip r:embed="rId3"/>
          <a:stretch>
            <a:fillRect/>
          </a:stretch>
        </p:blipFill>
        <p:spPr>
          <a:xfrm>
            <a:off x="335449" y="1509048"/>
            <a:ext cx="6094902" cy="40713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Graphical user interface, text, application, email&#10;&#10;Description automatically generated">
            <a:extLst>
              <a:ext uri="{FF2B5EF4-FFF2-40B4-BE49-F238E27FC236}">
                <a16:creationId xmlns:a16="http://schemas.microsoft.com/office/drawing/2014/main" id="{2ED0ED0B-6334-0E06-B21F-4F1AAFC95E98}"/>
              </a:ext>
            </a:extLst>
          </p:cNvPr>
          <p:cNvPicPr>
            <a:picLocks noChangeAspect="1"/>
          </p:cNvPicPr>
          <p:nvPr/>
        </p:nvPicPr>
        <p:blipFill>
          <a:blip r:embed="rId4"/>
          <a:stretch>
            <a:fillRect/>
          </a:stretch>
        </p:blipFill>
        <p:spPr>
          <a:xfrm>
            <a:off x="4969451" y="2058075"/>
            <a:ext cx="4338206" cy="41834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D78FA547-5AAF-2150-71FD-DA0A5F2A4B29}"/>
              </a:ext>
            </a:extLst>
          </p:cNvPr>
          <p:cNvPicPr>
            <a:picLocks noChangeAspect="1"/>
          </p:cNvPicPr>
          <p:nvPr/>
        </p:nvPicPr>
        <p:blipFill>
          <a:blip r:embed="rId5"/>
          <a:stretch>
            <a:fillRect/>
          </a:stretch>
        </p:blipFill>
        <p:spPr>
          <a:xfrm>
            <a:off x="8465178" y="257598"/>
            <a:ext cx="3391373" cy="36009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3834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45AD7C-D0A0-CD50-367A-FBA1BAF29F29}"/>
              </a:ext>
            </a:extLst>
          </p:cNvPr>
          <p:cNvSpPr>
            <a:spLocks noGrp="1"/>
          </p:cNvSpPr>
          <p:nvPr>
            <p:ph type="body" idx="1"/>
          </p:nvPr>
        </p:nvSpPr>
        <p:spPr>
          <a:xfrm>
            <a:off x="671115" y="1700238"/>
            <a:ext cx="6674159" cy="1969238"/>
          </a:xfrm>
        </p:spPr>
        <p:style>
          <a:lnRef idx="3">
            <a:schemeClr val="lt1"/>
          </a:lnRef>
          <a:fillRef idx="1">
            <a:schemeClr val="accent4"/>
          </a:fillRef>
          <a:effectRef idx="1">
            <a:schemeClr val="accent4"/>
          </a:effectRef>
          <a:fontRef idx="minor">
            <a:schemeClr val="lt1"/>
          </a:fontRef>
        </p:style>
        <p:txBody>
          <a:bodyPr>
            <a:normAutofit/>
          </a:bodyPr>
          <a:lstStyle/>
          <a:p>
            <a:pPr>
              <a:buFont typeface="Arial" panose="020B0604020202020204" pitchFamily="34" charset="0"/>
              <a:buChar char="•"/>
            </a:pPr>
            <a:r>
              <a:rPr lang="en-US" sz="1400" b="1" dirty="0">
                <a:latin typeface="Calibri" panose="020F0502020204030204" pitchFamily="34" charset="0"/>
                <a:cs typeface="Calibri" panose="020F0502020204030204" pitchFamily="34" charset="0"/>
              </a:rPr>
              <a:t>OAuth</a:t>
            </a:r>
          </a:p>
          <a:p>
            <a:pPr lvl="1">
              <a:buFont typeface="Arial" panose="020B0604020202020204" pitchFamily="34" charset="0"/>
              <a:buChar char="•"/>
            </a:pPr>
            <a:r>
              <a:rPr lang="en-US" sz="1400" b="1" dirty="0">
                <a:latin typeface="Calibri" panose="020F0502020204030204" pitchFamily="34" charset="0"/>
                <a:cs typeface="Calibri" panose="020F0502020204030204" pitchFamily="34" charset="0"/>
              </a:rPr>
              <a:t>Authorization Code Flow </a:t>
            </a:r>
            <a:r>
              <a:rPr lang="en-US" sz="1400" b="1" i="0" dirty="0">
                <a:effectLst/>
                <a:latin typeface="Calibri" panose="020F0502020204030204" pitchFamily="34" charset="0"/>
                <a:cs typeface="Calibri" panose="020F0502020204030204" pitchFamily="34" charset="0"/>
              </a:rPr>
              <a:t>– OpenID Extension (OIDC)</a:t>
            </a:r>
            <a:endParaRPr lang="en-US" sz="1400" b="1"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1400" b="1" dirty="0">
                <a:latin typeface="Calibri" panose="020F0502020204030204" pitchFamily="34" charset="0"/>
                <a:cs typeface="Calibri" panose="020F0502020204030204" pitchFamily="34" charset="0"/>
              </a:rPr>
              <a:t>Resource Owner Password Flow </a:t>
            </a:r>
          </a:p>
          <a:p>
            <a:pPr lvl="1">
              <a:buFont typeface="Arial" panose="020B0604020202020204" pitchFamily="34" charset="0"/>
              <a:buChar char="•"/>
            </a:pPr>
            <a:r>
              <a:rPr lang="en-US" sz="1400" b="1" dirty="0">
                <a:latin typeface="Calibri" panose="020F0502020204030204" pitchFamily="34" charset="0"/>
                <a:cs typeface="Calibri" panose="020F0502020204030204" pitchFamily="34" charset="0"/>
              </a:rPr>
              <a:t>Client Credentials Flow</a:t>
            </a:r>
          </a:p>
          <a:p>
            <a:pPr>
              <a:buFont typeface="Arial" panose="020B0604020202020204" pitchFamily="34" charset="0"/>
              <a:buChar char="•"/>
            </a:pPr>
            <a:r>
              <a:rPr lang="en-US" sz="1400" b="1" dirty="0">
                <a:latin typeface="Calibri" panose="020F0502020204030204" pitchFamily="34" charset="0"/>
                <a:cs typeface="Calibri" panose="020F0502020204030204" pitchFamily="34" charset="0"/>
              </a:rPr>
              <a:t>SAML</a:t>
            </a:r>
          </a:p>
          <a:p>
            <a:pPr lvl="1">
              <a:buFont typeface="Arial" panose="020B0604020202020204" pitchFamily="34" charset="0"/>
              <a:buChar char="•"/>
            </a:pPr>
            <a:r>
              <a:rPr lang="en-US" sz="1400" b="1" dirty="0">
                <a:latin typeface="Calibri" panose="020F0502020204030204" pitchFamily="34" charset="0"/>
                <a:cs typeface="Calibri" panose="020F0502020204030204" pitchFamily="34" charset="0"/>
              </a:rPr>
              <a:t>Assertion (Bindings) - Support for POST &amp; Redirect</a:t>
            </a:r>
          </a:p>
        </p:txBody>
      </p:sp>
      <p:sp>
        <p:nvSpPr>
          <p:cNvPr id="3" name="Title 2">
            <a:extLst>
              <a:ext uri="{FF2B5EF4-FFF2-40B4-BE49-F238E27FC236}">
                <a16:creationId xmlns:a16="http://schemas.microsoft.com/office/drawing/2014/main" id="{5D8AEED7-ED3B-01BF-E9F4-93DDACE203F6}"/>
              </a:ext>
            </a:extLst>
          </p:cNvPr>
          <p:cNvSpPr>
            <a:spLocks noGrp="1"/>
          </p:cNvSpPr>
          <p:nvPr>
            <p:ph type="title"/>
          </p:nvPr>
        </p:nvSpPr>
        <p:spPr/>
        <p:txBody>
          <a:bodyPr/>
          <a:lstStyle/>
          <a:p>
            <a:r>
              <a:rPr lang="en-US" dirty="0"/>
              <a:t>Authentication Protocols</a:t>
            </a:r>
          </a:p>
        </p:txBody>
      </p:sp>
      <p:pic>
        <p:nvPicPr>
          <p:cNvPr id="4" name="Picture 3">
            <a:extLst>
              <a:ext uri="{FF2B5EF4-FFF2-40B4-BE49-F238E27FC236}">
                <a16:creationId xmlns:a16="http://schemas.microsoft.com/office/drawing/2014/main" id="{1B456427-3274-84E3-3F96-628D286FF422}"/>
              </a:ext>
            </a:extLst>
          </p:cNvPr>
          <p:cNvPicPr>
            <a:picLocks noChangeAspect="1"/>
          </p:cNvPicPr>
          <p:nvPr/>
        </p:nvPicPr>
        <p:blipFill>
          <a:blip r:embed="rId3"/>
          <a:stretch>
            <a:fillRect/>
          </a:stretch>
        </p:blipFill>
        <p:spPr>
          <a:xfrm>
            <a:off x="955716" y="4094975"/>
            <a:ext cx="6695412" cy="11965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7419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6D6276-D9A4-785D-D242-40C4E8E588AA}"/>
              </a:ext>
            </a:extLst>
          </p:cNvPr>
          <p:cNvSpPr>
            <a:spLocks noGrp="1"/>
          </p:cNvSpPr>
          <p:nvPr>
            <p:ph type="title"/>
          </p:nvPr>
        </p:nvSpPr>
        <p:spPr/>
        <p:txBody>
          <a:bodyPr/>
          <a:lstStyle/>
          <a:p>
            <a:r>
              <a:rPr lang="en-US" dirty="0"/>
              <a:t>OAuth Authorization Code Grant</a:t>
            </a:r>
          </a:p>
        </p:txBody>
      </p:sp>
      <p:pic>
        <p:nvPicPr>
          <p:cNvPr id="7" name="Picture 6">
            <a:extLst>
              <a:ext uri="{FF2B5EF4-FFF2-40B4-BE49-F238E27FC236}">
                <a16:creationId xmlns:a16="http://schemas.microsoft.com/office/drawing/2014/main" id="{630BE421-529C-9B0A-5994-C20F1F352DA3}"/>
              </a:ext>
            </a:extLst>
          </p:cNvPr>
          <p:cNvPicPr>
            <a:picLocks noChangeAspect="1"/>
          </p:cNvPicPr>
          <p:nvPr/>
        </p:nvPicPr>
        <p:blipFill>
          <a:blip r:embed="rId3"/>
          <a:stretch>
            <a:fillRect/>
          </a:stretch>
        </p:blipFill>
        <p:spPr>
          <a:xfrm>
            <a:off x="753563" y="1593910"/>
            <a:ext cx="6866437" cy="47187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1257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5F493-B193-487D-1845-C2BD98F11D8F}"/>
              </a:ext>
            </a:extLst>
          </p:cNvPr>
          <p:cNvSpPr>
            <a:spLocks noGrp="1"/>
          </p:cNvSpPr>
          <p:nvPr>
            <p:ph type="title"/>
          </p:nvPr>
        </p:nvSpPr>
        <p:spPr/>
        <p:txBody>
          <a:bodyPr/>
          <a:lstStyle/>
          <a:p>
            <a:r>
              <a:rPr lang="en-US" dirty="0"/>
              <a:t>Azure AD Config</a:t>
            </a:r>
          </a:p>
        </p:txBody>
      </p:sp>
      <p:pic>
        <p:nvPicPr>
          <p:cNvPr id="7" name="Picture 6">
            <a:extLst>
              <a:ext uri="{FF2B5EF4-FFF2-40B4-BE49-F238E27FC236}">
                <a16:creationId xmlns:a16="http://schemas.microsoft.com/office/drawing/2014/main" id="{3CD41D53-F7B7-5F55-BED7-F18A8265C009}"/>
              </a:ext>
            </a:extLst>
          </p:cNvPr>
          <p:cNvPicPr>
            <a:picLocks noChangeAspect="1"/>
          </p:cNvPicPr>
          <p:nvPr/>
        </p:nvPicPr>
        <p:blipFill>
          <a:blip r:embed="rId3"/>
          <a:stretch>
            <a:fillRect/>
          </a:stretch>
        </p:blipFill>
        <p:spPr>
          <a:xfrm>
            <a:off x="504442" y="1533630"/>
            <a:ext cx="7159733" cy="49119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49460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7F1C7-BC5F-2A2C-A5EC-E8EA709373D1}"/>
              </a:ext>
            </a:extLst>
          </p:cNvPr>
          <p:cNvSpPr>
            <a:spLocks noGrp="1"/>
          </p:cNvSpPr>
          <p:nvPr>
            <p:ph type="title"/>
          </p:nvPr>
        </p:nvSpPr>
        <p:spPr/>
        <p:txBody>
          <a:bodyPr/>
          <a:lstStyle/>
          <a:p>
            <a:r>
              <a:rPr lang="en-US" dirty="0"/>
              <a:t>Azure AD Config</a:t>
            </a:r>
          </a:p>
        </p:txBody>
      </p:sp>
      <p:pic>
        <p:nvPicPr>
          <p:cNvPr id="7" name="Picture 6">
            <a:extLst>
              <a:ext uri="{FF2B5EF4-FFF2-40B4-BE49-F238E27FC236}">
                <a16:creationId xmlns:a16="http://schemas.microsoft.com/office/drawing/2014/main" id="{EEC3860A-0F23-A247-5A09-2F39B7E47B26}"/>
              </a:ext>
            </a:extLst>
          </p:cNvPr>
          <p:cNvPicPr>
            <a:picLocks noChangeAspect="1"/>
          </p:cNvPicPr>
          <p:nvPr/>
        </p:nvPicPr>
        <p:blipFill>
          <a:blip r:embed="rId3"/>
          <a:stretch>
            <a:fillRect/>
          </a:stretch>
        </p:blipFill>
        <p:spPr>
          <a:xfrm>
            <a:off x="752646" y="1624196"/>
            <a:ext cx="7297660" cy="4123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0742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F00917-94C2-D002-F650-3B92087F65C7}"/>
              </a:ext>
            </a:extLst>
          </p:cNvPr>
          <p:cNvSpPr>
            <a:spLocks noGrp="1"/>
          </p:cNvSpPr>
          <p:nvPr>
            <p:ph type="body" idx="1"/>
          </p:nvPr>
        </p:nvSpPr>
        <p:spPr>
          <a:xfrm>
            <a:off x="519953" y="3429000"/>
            <a:ext cx="7763435" cy="2063251"/>
          </a:xfrm>
        </p:spPr>
        <p:txBody>
          <a:bodyPr/>
          <a:lstStyle/>
          <a:p>
            <a:endParaRPr lang="en-US" sz="1400" b="1" dirty="0">
              <a:solidFill>
                <a:schemeClr val="accent3"/>
              </a:solidFill>
              <a:latin typeface="Calibri" panose="020F0502020204030204" pitchFamily="34" charset="0"/>
              <a:cs typeface="Calibri" panose="020F0502020204030204" pitchFamily="34" charset="0"/>
            </a:endParaRPr>
          </a:p>
          <a:p>
            <a:r>
              <a:rPr lang="en-US" sz="1400" b="1" dirty="0">
                <a:solidFill>
                  <a:schemeClr val="accent3"/>
                </a:solidFill>
                <a:latin typeface="Calibri" panose="020F0502020204030204" pitchFamily="34" charset="0"/>
                <a:cs typeface="Calibri" panose="020F0502020204030204" pitchFamily="34" charset="0"/>
              </a:rPr>
              <a:t>Background:</a:t>
            </a:r>
          </a:p>
          <a:p>
            <a:r>
              <a:rPr lang="en-US" sz="1200" b="1" dirty="0">
                <a:latin typeface="Calibri" panose="020F0502020204030204" pitchFamily="34" charset="0"/>
                <a:cs typeface="Calibri" panose="020F0502020204030204" pitchFamily="34" charset="0"/>
              </a:rPr>
              <a:t>Decade’s worth of IT experience. </a:t>
            </a:r>
          </a:p>
          <a:p>
            <a:r>
              <a:rPr lang="en-US" sz="1200" b="1" dirty="0">
                <a:latin typeface="Calibri" panose="020F0502020204030204" pitchFamily="34" charset="0"/>
                <a:cs typeface="Calibri" panose="020F0502020204030204" pitchFamily="34" charset="0"/>
              </a:rPr>
              <a:t>Been working at PTC (Positive Thinking Company) for the last 3 years specializing in Citrix Networking Portfolio</a:t>
            </a:r>
          </a:p>
          <a:p>
            <a:r>
              <a:rPr lang="en-US" sz="1200" b="1" dirty="0">
                <a:solidFill>
                  <a:schemeClr val="accent3"/>
                </a:solidFill>
                <a:latin typeface="Calibri" panose="020F0502020204030204" pitchFamily="34" charset="0"/>
                <a:cs typeface="Calibri" panose="020F0502020204030204" pitchFamily="34" charset="0"/>
              </a:rPr>
              <a:t>Technical Skills: </a:t>
            </a:r>
          </a:p>
          <a:p>
            <a:r>
              <a:rPr lang="en-US" sz="1200" b="1" dirty="0">
                <a:latin typeface="Calibri" panose="020F0502020204030204" pitchFamily="34" charset="0"/>
                <a:cs typeface="Calibri" panose="020F0502020204030204" pitchFamily="34" charset="0"/>
              </a:rPr>
              <a:t>Networking vendors as Citrix, Cisco, Palo Alto, HPE, </a:t>
            </a:r>
            <a:r>
              <a:rPr lang="en-US" sz="1200" b="1" dirty="0" err="1">
                <a:latin typeface="Calibri" panose="020F0502020204030204" pitchFamily="34" charset="0"/>
                <a:cs typeface="Calibri" panose="020F0502020204030204" pitchFamily="34" charset="0"/>
              </a:rPr>
              <a:t>MikroTik</a:t>
            </a:r>
            <a:r>
              <a:rPr lang="en-US" sz="1200" b="1" dirty="0">
                <a:latin typeface="Calibri" panose="020F0502020204030204" pitchFamily="34" charset="0"/>
                <a:cs typeface="Calibri" panose="020F0502020204030204" pitchFamily="34" charset="0"/>
              </a:rPr>
              <a:t>. Virtualization vendors as Citrix and VMware.</a:t>
            </a:r>
          </a:p>
        </p:txBody>
      </p:sp>
      <p:sp>
        <p:nvSpPr>
          <p:cNvPr id="3" name="Title 2">
            <a:extLst>
              <a:ext uri="{FF2B5EF4-FFF2-40B4-BE49-F238E27FC236}">
                <a16:creationId xmlns:a16="http://schemas.microsoft.com/office/drawing/2014/main" id="{1EC55D2E-C9FE-9DCE-C27A-CCDF5BC9C8DA}"/>
              </a:ext>
            </a:extLst>
          </p:cNvPr>
          <p:cNvSpPr>
            <a:spLocks noGrp="1"/>
          </p:cNvSpPr>
          <p:nvPr>
            <p:ph type="title"/>
          </p:nvPr>
        </p:nvSpPr>
        <p:spPr/>
        <p:txBody>
          <a:bodyPr/>
          <a:lstStyle/>
          <a:p>
            <a:r>
              <a:rPr lang="en-US" dirty="0"/>
              <a:t>Alexander Kafedzhiev</a:t>
            </a:r>
          </a:p>
        </p:txBody>
      </p:sp>
      <p:graphicFrame>
        <p:nvGraphicFramePr>
          <p:cNvPr id="8" name="Diagram 7">
            <a:extLst>
              <a:ext uri="{FF2B5EF4-FFF2-40B4-BE49-F238E27FC236}">
                <a16:creationId xmlns:a16="http://schemas.microsoft.com/office/drawing/2014/main" id="{10A5821B-4302-3C58-3962-BCF7DADB4488}"/>
              </a:ext>
            </a:extLst>
          </p:cNvPr>
          <p:cNvGraphicFramePr/>
          <p:nvPr>
            <p:extLst>
              <p:ext uri="{D42A27DB-BD31-4B8C-83A1-F6EECF244321}">
                <p14:modId xmlns:p14="http://schemas.microsoft.com/office/powerpoint/2010/main" val="1838125226"/>
              </p:ext>
            </p:extLst>
          </p:nvPr>
        </p:nvGraphicFramePr>
        <p:xfrm>
          <a:off x="770965" y="1365749"/>
          <a:ext cx="8615082" cy="218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0948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0E0D6-37C8-B336-DCD4-C270304DEFE3}"/>
              </a:ext>
            </a:extLst>
          </p:cNvPr>
          <p:cNvSpPr>
            <a:spLocks noGrp="1"/>
          </p:cNvSpPr>
          <p:nvPr>
            <p:ph type="title"/>
          </p:nvPr>
        </p:nvSpPr>
        <p:spPr/>
        <p:txBody>
          <a:bodyPr/>
          <a:lstStyle/>
          <a:p>
            <a:r>
              <a:rPr lang="en-US" dirty="0"/>
              <a:t>Azure AD Config</a:t>
            </a:r>
          </a:p>
        </p:txBody>
      </p:sp>
      <p:pic>
        <p:nvPicPr>
          <p:cNvPr id="5" name="Picture 4">
            <a:extLst>
              <a:ext uri="{FF2B5EF4-FFF2-40B4-BE49-F238E27FC236}">
                <a16:creationId xmlns:a16="http://schemas.microsoft.com/office/drawing/2014/main" id="{0BD524AC-5AE2-3570-CE4C-8340C30763BB}"/>
              </a:ext>
            </a:extLst>
          </p:cNvPr>
          <p:cNvPicPr>
            <a:picLocks noChangeAspect="1"/>
          </p:cNvPicPr>
          <p:nvPr/>
        </p:nvPicPr>
        <p:blipFill>
          <a:blip r:embed="rId3"/>
          <a:stretch>
            <a:fillRect/>
          </a:stretch>
        </p:blipFill>
        <p:spPr>
          <a:xfrm>
            <a:off x="671115" y="1651257"/>
            <a:ext cx="7496878" cy="42026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9114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9B778-3C34-0147-9D05-47B6151F1D7A}"/>
              </a:ext>
            </a:extLst>
          </p:cNvPr>
          <p:cNvSpPr>
            <a:spLocks noGrp="1"/>
          </p:cNvSpPr>
          <p:nvPr>
            <p:ph type="body" idx="1"/>
          </p:nvPr>
        </p:nvSpPr>
        <p:spPr>
          <a:xfrm>
            <a:off x="671115" y="1480602"/>
            <a:ext cx="7078651" cy="3361562"/>
          </a:xfrm>
        </p:spPr>
        <p:style>
          <a:lnRef idx="3">
            <a:schemeClr val="lt1"/>
          </a:lnRef>
          <a:fillRef idx="1">
            <a:schemeClr val="accent4"/>
          </a:fillRef>
          <a:effectRef idx="1">
            <a:schemeClr val="accent4"/>
          </a:effectRef>
          <a:fontRef idx="minor">
            <a:schemeClr val="lt1"/>
          </a:fontRef>
        </p:style>
        <p:txBody>
          <a:bodyPr>
            <a:normAutofit/>
          </a:bodyPr>
          <a:lstStyle/>
          <a:p>
            <a:pPr marL="228600" indent="0"/>
            <a:r>
              <a:rPr lang="en-US" sz="1200" b="1" dirty="0"/>
              <a:t>Endpoints</a:t>
            </a:r>
          </a:p>
          <a:p>
            <a:pPr>
              <a:buFont typeface="Arial" panose="020B0604020202020204" pitchFamily="34" charset="0"/>
              <a:buChar char="•"/>
            </a:pPr>
            <a:endParaRPr lang="en-US" sz="1200" b="1" dirty="0"/>
          </a:p>
          <a:p>
            <a:pPr>
              <a:buFont typeface="Arial" panose="020B0604020202020204" pitchFamily="34" charset="0"/>
              <a:buChar char="•"/>
            </a:pPr>
            <a:endParaRPr lang="en-US" sz="1200" b="1" dirty="0"/>
          </a:p>
          <a:p>
            <a:pPr>
              <a:buFont typeface="Arial" panose="020B0604020202020204" pitchFamily="34" charset="0"/>
              <a:buChar char="•"/>
            </a:pPr>
            <a:endParaRPr lang="en-US" sz="1200" b="1" dirty="0"/>
          </a:p>
          <a:p>
            <a:pPr>
              <a:buFont typeface="Arial" panose="020B0604020202020204" pitchFamily="34" charset="0"/>
              <a:buChar char="•"/>
            </a:pPr>
            <a:r>
              <a:rPr lang="en-US" sz="1200" b="1" dirty="0"/>
              <a:t>Authorization Endpoint – Login and authorize the access</a:t>
            </a:r>
          </a:p>
          <a:p>
            <a:pPr>
              <a:buFont typeface="Arial" panose="020B0604020202020204" pitchFamily="34" charset="0"/>
              <a:buChar char="•"/>
            </a:pPr>
            <a:r>
              <a:rPr lang="en-US" sz="1200" b="1" dirty="0"/>
              <a:t>Token Endpoint – Access token or a Refresh token</a:t>
            </a:r>
          </a:p>
          <a:p>
            <a:pPr>
              <a:buFont typeface="Arial" panose="020B0604020202020204" pitchFamily="34" charset="0"/>
              <a:buChar char="•"/>
            </a:pPr>
            <a:r>
              <a:rPr lang="en-US" sz="1200" b="1" dirty="0"/>
              <a:t>Cert Key Endpoint – JWT Public Cert Endpoint</a:t>
            </a:r>
          </a:p>
          <a:p>
            <a:pPr marL="228600" indent="0"/>
            <a:endParaRPr lang="en-US" sz="1200" b="1" dirty="0"/>
          </a:p>
          <a:p>
            <a:pPr>
              <a:buFont typeface="Arial" panose="020B0604020202020204" pitchFamily="34" charset="0"/>
              <a:buChar char="•"/>
            </a:pPr>
            <a:r>
              <a:rPr lang="en-US" sz="1200" b="1" dirty="0"/>
              <a:t>JSON Web Token public keys access</a:t>
            </a:r>
          </a:p>
          <a:p>
            <a:pPr>
              <a:buFont typeface="Arial" panose="020B0604020202020204" pitchFamily="34" charset="0"/>
              <a:buChar char="•"/>
            </a:pPr>
            <a:r>
              <a:rPr lang="en-US" sz="1200" b="1" dirty="0"/>
              <a:t>Outbound access to login.micosoftonline.com</a:t>
            </a:r>
          </a:p>
        </p:txBody>
      </p:sp>
      <p:sp>
        <p:nvSpPr>
          <p:cNvPr id="3" name="Title 2">
            <a:extLst>
              <a:ext uri="{FF2B5EF4-FFF2-40B4-BE49-F238E27FC236}">
                <a16:creationId xmlns:a16="http://schemas.microsoft.com/office/drawing/2014/main" id="{105F2935-064F-3636-FEC5-4F2F4BEB0D5D}"/>
              </a:ext>
            </a:extLst>
          </p:cNvPr>
          <p:cNvSpPr>
            <a:spLocks noGrp="1"/>
          </p:cNvSpPr>
          <p:nvPr>
            <p:ph type="title"/>
          </p:nvPr>
        </p:nvSpPr>
        <p:spPr/>
        <p:txBody>
          <a:bodyPr/>
          <a:lstStyle/>
          <a:p>
            <a:r>
              <a:rPr lang="en-US" dirty="0"/>
              <a:t>Azure AD Config</a:t>
            </a:r>
          </a:p>
        </p:txBody>
      </p:sp>
      <p:graphicFrame>
        <p:nvGraphicFramePr>
          <p:cNvPr id="4" name="Table 3">
            <a:extLst>
              <a:ext uri="{FF2B5EF4-FFF2-40B4-BE49-F238E27FC236}">
                <a16:creationId xmlns:a16="http://schemas.microsoft.com/office/drawing/2014/main" id="{5C031E50-9CB1-F1AA-399B-2C49DA364DA1}"/>
              </a:ext>
            </a:extLst>
          </p:cNvPr>
          <p:cNvGraphicFramePr>
            <a:graphicFrameLocks noGrp="1"/>
          </p:cNvGraphicFramePr>
          <p:nvPr>
            <p:extLst>
              <p:ext uri="{D42A27DB-BD31-4B8C-83A1-F6EECF244321}">
                <p14:modId xmlns:p14="http://schemas.microsoft.com/office/powerpoint/2010/main" val="3929937609"/>
              </p:ext>
            </p:extLst>
          </p:nvPr>
        </p:nvGraphicFramePr>
        <p:xfrm>
          <a:off x="790059" y="2316464"/>
          <a:ext cx="6840762" cy="284480"/>
        </p:xfrm>
        <a:graphic>
          <a:graphicData uri="http://schemas.openxmlformats.org/drawingml/2006/table">
            <a:tbl>
              <a:tblPr/>
              <a:tblGrid>
                <a:gridCol w="632199">
                  <a:extLst>
                    <a:ext uri="{9D8B030D-6E8A-4147-A177-3AD203B41FA5}">
                      <a16:colId xmlns:a16="http://schemas.microsoft.com/office/drawing/2014/main" val="3329098416"/>
                    </a:ext>
                  </a:extLst>
                </a:gridCol>
                <a:gridCol w="6208563">
                  <a:extLst>
                    <a:ext uri="{9D8B030D-6E8A-4147-A177-3AD203B41FA5}">
                      <a16:colId xmlns:a16="http://schemas.microsoft.com/office/drawing/2014/main" val="1523150700"/>
                    </a:ext>
                  </a:extLst>
                </a:gridCol>
              </a:tblGrid>
              <a:tr h="0">
                <a:tc>
                  <a:txBody>
                    <a:bodyPr/>
                    <a:lstStyle/>
                    <a:p>
                      <a:pPr marL="0" marR="0" fontAlgn="t">
                        <a:spcBef>
                          <a:spcPts val="0"/>
                        </a:spcBef>
                        <a:spcAft>
                          <a:spcPts val="0"/>
                        </a:spcAft>
                      </a:pPr>
                      <a:r>
                        <a:rPr lang="en-US" sz="1200" dirty="0">
                          <a:solidFill>
                            <a:schemeClr val="accent1"/>
                          </a:solidFill>
                          <a:effectLst/>
                          <a:latin typeface="Calibri" panose="020F0502020204030204" pitchFamily="34" charset="0"/>
                        </a:rPr>
                        <a:t>MT URL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dirty="0">
                          <a:solidFill>
                            <a:schemeClr val="accent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https://login.microsoftonline.com/common/discovery/keys</a:t>
                      </a:r>
                      <a:endParaRPr lang="en-US" sz="1200" dirty="0">
                        <a:solidFill>
                          <a:schemeClr val="accent1"/>
                        </a:solidFill>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566359385"/>
                  </a:ext>
                </a:extLst>
              </a:tr>
            </a:tbl>
          </a:graphicData>
        </a:graphic>
      </p:graphicFrame>
      <p:graphicFrame>
        <p:nvGraphicFramePr>
          <p:cNvPr id="8" name="Table 7">
            <a:extLst>
              <a:ext uri="{FF2B5EF4-FFF2-40B4-BE49-F238E27FC236}">
                <a16:creationId xmlns:a16="http://schemas.microsoft.com/office/drawing/2014/main" id="{456C0285-E30E-11B2-3D76-95A46E698594}"/>
              </a:ext>
            </a:extLst>
          </p:cNvPr>
          <p:cNvGraphicFramePr>
            <a:graphicFrameLocks noGrp="1"/>
          </p:cNvGraphicFramePr>
          <p:nvPr>
            <p:extLst>
              <p:ext uri="{D42A27DB-BD31-4B8C-83A1-F6EECF244321}">
                <p14:modId xmlns:p14="http://schemas.microsoft.com/office/powerpoint/2010/main" val="995316678"/>
              </p:ext>
            </p:extLst>
          </p:nvPr>
        </p:nvGraphicFramePr>
        <p:xfrm>
          <a:off x="790059" y="1905273"/>
          <a:ext cx="6840762" cy="284480"/>
        </p:xfrm>
        <a:graphic>
          <a:graphicData uri="http://schemas.openxmlformats.org/drawingml/2006/table">
            <a:tbl>
              <a:tblPr/>
              <a:tblGrid>
                <a:gridCol w="567923">
                  <a:extLst>
                    <a:ext uri="{9D8B030D-6E8A-4147-A177-3AD203B41FA5}">
                      <a16:colId xmlns:a16="http://schemas.microsoft.com/office/drawing/2014/main" val="3534379302"/>
                    </a:ext>
                  </a:extLst>
                </a:gridCol>
                <a:gridCol w="6272839">
                  <a:extLst>
                    <a:ext uri="{9D8B030D-6E8A-4147-A177-3AD203B41FA5}">
                      <a16:colId xmlns:a16="http://schemas.microsoft.com/office/drawing/2014/main" val="1207871370"/>
                    </a:ext>
                  </a:extLst>
                </a:gridCol>
              </a:tblGrid>
              <a:tr h="0">
                <a:tc>
                  <a:txBody>
                    <a:bodyPr/>
                    <a:lstStyle/>
                    <a:p>
                      <a:pPr marL="0" marR="0" fontAlgn="t">
                        <a:spcBef>
                          <a:spcPts val="0"/>
                        </a:spcBef>
                        <a:spcAft>
                          <a:spcPts val="0"/>
                        </a:spcAft>
                      </a:pPr>
                      <a:r>
                        <a:rPr lang="en-US" sz="1200" dirty="0">
                          <a:solidFill>
                            <a:schemeClr val="accent1"/>
                          </a:solidFill>
                          <a:effectLst/>
                          <a:latin typeface="Calibri" panose="020F0502020204030204" pitchFamily="34" charset="0"/>
                        </a:rPr>
                        <a:t>ST URL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200" dirty="0">
                          <a:solidFill>
                            <a:schemeClr val="accent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https://login.microsoftonline.com/7b027649-48a4-4b51-9fbb-f035395571ad/discovery/v2.0/keys</a:t>
                      </a:r>
                      <a:endParaRPr lang="en-US" sz="1200" dirty="0">
                        <a:solidFill>
                          <a:schemeClr val="accent1"/>
                        </a:solidFill>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794173059"/>
                  </a:ext>
                </a:extLst>
              </a:tr>
            </a:tbl>
          </a:graphicData>
        </a:graphic>
      </p:graphicFrame>
      <p:pic>
        <p:nvPicPr>
          <p:cNvPr id="9" name="Picture 8">
            <a:extLst>
              <a:ext uri="{FF2B5EF4-FFF2-40B4-BE49-F238E27FC236}">
                <a16:creationId xmlns:a16="http://schemas.microsoft.com/office/drawing/2014/main" id="{E4E1E3BA-8913-06DD-046C-D55F15CB6923}"/>
              </a:ext>
            </a:extLst>
          </p:cNvPr>
          <p:cNvPicPr>
            <a:picLocks noChangeAspect="1"/>
          </p:cNvPicPr>
          <p:nvPr/>
        </p:nvPicPr>
        <p:blipFill>
          <a:blip r:embed="rId5"/>
          <a:stretch>
            <a:fillRect/>
          </a:stretch>
        </p:blipFill>
        <p:spPr>
          <a:xfrm>
            <a:off x="5113350" y="3037367"/>
            <a:ext cx="6893594" cy="30565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7260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82C6-7FDC-D979-F150-638BC31B3A86}"/>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C2FC0FC5-AAA2-79B0-3C35-2E26531BE9E0}"/>
              </a:ext>
            </a:extLst>
          </p:cNvPr>
          <p:cNvPicPr>
            <a:picLocks noChangeAspect="1"/>
          </p:cNvPicPr>
          <p:nvPr/>
        </p:nvPicPr>
        <p:blipFill>
          <a:blip r:embed="rId2"/>
          <a:stretch>
            <a:fillRect/>
          </a:stretch>
        </p:blipFill>
        <p:spPr>
          <a:xfrm>
            <a:off x="1116238" y="1300567"/>
            <a:ext cx="6476868" cy="5232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97593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82C6-7FDC-D979-F150-638BC31B3A86}"/>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C2FC0FC5-AAA2-79B0-3C35-2E26531BE9E0}"/>
              </a:ext>
            </a:extLst>
          </p:cNvPr>
          <p:cNvPicPr>
            <a:picLocks noChangeAspect="1"/>
          </p:cNvPicPr>
          <p:nvPr/>
        </p:nvPicPr>
        <p:blipFill>
          <a:blip r:embed="rId3"/>
          <a:stretch>
            <a:fillRect/>
          </a:stretch>
        </p:blipFill>
        <p:spPr>
          <a:xfrm>
            <a:off x="1116238" y="1300567"/>
            <a:ext cx="6476868" cy="5232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Left 1">
            <a:extLst>
              <a:ext uri="{FF2B5EF4-FFF2-40B4-BE49-F238E27FC236}">
                <a16:creationId xmlns:a16="http://schemas.microsoft.com/office/drawing/2014/main" id="{116EE155-B23F-EEDA-6CC1-D236EEADBE31}"/>
              </a:ext>
            </a:extLst>
          </p:cNvPr>
          <p:cNvSpPr/>
          <p:nvPr/>
        </p:nvSpPr>
        <p:spPr>
          <a:xfrm>
            <a:off x="3429000" y="2057400"/>
            <a:ext cx="740229" cy="1415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67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82C6-7FDC-D979-F150-638BC31B3A86}"/>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C2FC0FC5-AAA2-79B0-3C35-2E26531BE9E0}"/>
              </a:ext>
            </a:extLst>
          </p:cNvPr>
          <p:cNvPicPr>
            <a:picLocks noChangeAspect="1"/>
          </p:cNvPicPr>
          <p:nvPr/>
        </p:nvPicPr>
        <p:blipFill>
          <a:blip r:embed="rId3"/>
          <a:stretch>
            <a:fillRect/>
          </a:stretch>
        </p:blipFill>
        <p:spPr>
          <a:xfrm>
            <a:off x="1116238" y="1300567"/>
            <a:ext cx="6476868" cy="5232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Left 1">
            <a:extLst>
              <a:ext uri="{FF2B5EF4-FFF2-40B4-BE49-F238E27FC236}">
                <a16:creationId xmlns:a16="http://schemas.microsoft.com/office/drawing/2014/main" id="{116EE155-B23F-EEDA-6CC1-D236EEADBE31}"/>
              </a:ext>
            </a:extLst>
          </p:cNvPr>
          <p:cNvSpPr/>
          <p:nvPr/>
        </p:nvSpPr>
        <p:spPr>
          <a:xfrm>
            <a:off x="3429000" y="2057400"/>
            <a:ext cx="740229" cy="1415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8D2C4A5D-8273-D31A-DE1B-268BE6A603E8}"/>
              </a:ext>
            </a:extLst>
          </p:cNvPr>
          <p:cNvSpPr/>
          <p:nvPr/>
        </p:nvSpPr>
        <p:spPr>
          <a:xfrm>
            <a:off x="3015343" y="2797629"/>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82C6-7FDC-D979-F150-638BC31B3A86}"/>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C2FC0FC5-AAA2-79B0-3C35-2E26531BE9E0}"/>
              </a:ext>
            </a:extLst>
          </p:cNvPr>
          <p:cNvPicPr>
            <a:picLocks noChangeAspect="1"/>
          </p:cNvPicPr>
          <p:nvPr/>
        </p:nvPicPr>
        <p:blipFill>
          <a:blip r:embed="rId3"/>
          <a:stretch>
            <a:fillRect/>
          </a:stretch>
        </p:blipFill>
        <p:spPr>
          <a:xfrm>
            <a:off x="1116238" y="1300567"/>
            <a:ext cx="6476868" cy="5232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Left 1">
            <a:extLst>
              <a:ext uri="{FF2B5EF4-FFF2-40B4-BE49-F238E27FC236}">
                <a16:creationId xmlns:a16="http://schemas.microsoft.com/office/drawing/2014/main" id="{116EE155-B23F-EEDA-6CC1-D236EEADBE31}"/>
              </a:ext>
            </a:extLst>
          </p:cNvPr>
          <p:cNvSpPr/>
          <p:nvPr/>
        </p:nvSpPr>
        <p:spPr>
          <a:xfrm>
            <a:off x="3429000" y="2057400"/>
            <a:ext cx="740229" cy="1415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8D2C4A5D-8273-D31A-DE1B-268BE6A603E8}"/>
              </a:ext>
            </a:extLst>
          </p:cNvPr>
          <p:cNvSpPr/>
          <p:nvPr/>
        </p:nvSpPr>
        <p:spPr>
          <a:xfrm>
            <a:off x="3009899" y="2797629"/>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9B0AC9C-85E6-967A-83DE-FF4B42F93477}"/>
              </a:ext>
            </a:extLst>
          </p:cNvPr>
          <p:cNvSpPr/>
          <p:nvPr/>
        </p:nvSpPr>
        <p:spPr>
          <a:xfrm>
            <a:off x="3009899" y="3204523"/>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542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82C6-7FDC-D979-F150-638BC31B3A86}"/>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C2FC0FC5-AAA2-79B0-3C35-2E26531BE9E0}"/>
              </a:ext>
            </a:extLst>
          </p:cNvPr>
          <p:cNvPicPr>
            <a:picLocks noChangeAspect="1"/>
          </p:cNvPicPr>
          <p:nvPr/>
        </p:nvPicPr>
        <p:blipFill>
          <a:blip r:embed="rId3"/>
          <a:stretch>
            <a:fillRect/>
          </a:stretch>
        </p:blipFill>
        <p:spPr>
          <a:xfrm>
            <a:off x="1116238" y="1300567"/>
            <a:ext cx="6476868" cy="5232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Left 1">
            <a:extLst>
              <a:ext uri="{FF2B5EF4-FFF2-40B4-BE49-F238E27FC236}">
                <a16:creationId xmlns:a16="http://schemas.microsoft.com/office/drawing/2014/main" id="{116EE155-B23F-EEDA-6CC1-D236EEADBE31}"/>
              </a:ext>
            </a:extLst>
          </p:cNvPr>
          <p:cNvSpPr/>
          <p:nvPr/>
        </p:nvSpPr>
        <p:spPr>
          <a:xfrm>
            <a:off x="3429000" y="2057400"/>
            <a:ext cx="740229" cy="1415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8D2C4A5D-8273-D31A-DE1B-268BE6A603E8}"/>
              </a:ext>
            </a:extLst>
          </p:cNvPr>
          <p:cNvSpPr/>
          <p:nvPr/>
        </p:nvSpPr>
        <p:spPr>
          <a:xfrm>
            <a:off x="3009899" y="2797629"/>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9B0AC9C-85E6-967A-83DE-FF4B42F93477}"/>
              </a:ext>
            </a:extLst>
          </p:cNvPr>
          <p:cNvSpPr/>
          <p:nvPr/>
        </p:nvSpPr>
        <p:spPr>
          <a:xfrm>
            <a:off x="3009899" y="3204523"/>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D372C2E9-475A-28DD-DACD-EF54788CAB9F}"/>
              </a:ext>
            </a:extLst>
          </p:cNvPr>
          <p:cNvSpPr/>
          <p:nvPr/>
        </p:nvSpPr>
        <p:spPr>
          <a:xfrm>
            <a:off x="2198914" y="4158343"/>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199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82C6-7FDC-D979-F150-638BC31B3A86}"/>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C2FC0FC5-AAA2-79B0-3C35-2E26531BE9E0}"/>
              </a:ext>
            </a:extLst>
          </p:cNvPr>
          <p:cNvPicPr>
            <a:picLocks noChangeAspect="1"/>
          </p:cNvPicPr>
          <p:nvPr/>
        </p:nvPicPr>
        <p:blipFill>
          <a:blip r:embed="rId3"/>
          <a:stretch>
            <a:fillRect/>
          </a:stretch>
        </p:blipFill>
        <p:spPr>
          <a:xfrm>
            <a:off x="1116238" y="1300567"/>
            <a:ext cx="6476868" cy="5232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Left 1">
            <a:extLst>
              <a:ext uri="{FF2B5EF4-FFF2-40B4-BE49-F238E27FC236}">
                <a16:creationId xmlns:a16="http://schemas.microsoft.com/office/drawing/2014/main" id="{116EE155-B23F-EEDA-6CC1-D236EEADBE31}"/>
              </a:ext>
            </a:extLst>
          </p:cNvPr>
          <p:cNvSpPr/>
          <p:nvPr/>
        </p:nvSpPr>
        <p:spPr>
          <a:xfrm>
            <a:off x="3429000" y="2057400"/>
            <a:ext cx="740229" cy="1415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8D2C4A5D-8273-D31A-DE1B-268BE6A603E8}"/>
              </a:ext>
            </a:extLst>
          </p:cNvPr>
          <p:cNvSpPr/>
          <p:nvPr/>
        </p:nvSpPr>
        <p:spPr>
          <a:xfrm>
            <a:off x="3009899" y="2797629"/>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9B0AC9C-85E6-967A-83DE-FF4B42F93477}"/>
              </a:ext>
            </a:extLst>
          </p:cNvPr>
          <p:cNvSpPr/>
          <p:nvPr/>
        </p:nvSpPr>
        <p:spPr>
          <a:xfrm>
            <a:off x="3009899" y="3204523"/>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D372C2E9-475A-28DD-DACD-EF54788CAB9F}"/>
              </a:ext>
            </a:extLst>
          </p:cNvPr>
          <p:cNvSpPr/>
          <p:nvPr/>
        </p:nvSpPr>
        <p:spPr>
          <a:xfrm>
            <a:off x="2198914" y="4158343"/>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D2F1E346-A616-57BF-0BB0-AC233747C08C}"/>
              </a:ext>
            </a:extLst>
          </p:cNvPr>
          <p:cNvSpPr/>
          <p:nvPr/>
        </p:nvSpPr>
        <p:spPr>
          <a:xfrm>
            <a:off x="2198914" y="5050971"/>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715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82C6-7FDC-D979-F150-638BC31B3A86}"/>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C2FC0FC5-AAA2-79B0-3C35-2E26531BE9E0}"/>
              </a:ext>
            </a:extLst>
          </p:cNvPr>
          <p:cNvPicPr>
            <a:picLocks noChangeAspect="1"/>
          </p:cNvPicPr>
          <p:nvPr/>
        </p:nvPicPr>
        <p:blipFill>
          <a:blip r:embed="rId3"/>
          <a:stretch>
            <a:fillRect/>
          </a:stretch>
        </p:blipFill>
        <p:spPr>
          <a:xfrm>
            <a:off x="1116238" y="1300567"/>
            <a:ext cx="6476868" cy="5232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Left 1">
            <a:extLst>
              <a:ext uri="{FF2B5EF4-FFF2-40B4-BE49-F238E27FC236}">
                <a16:creationId xmlns:a16="http://schemas.microsoft.com/office/drawing/2014/main" id="{116EE155-B23F-EEDA-6CC1-D236EEADBE31}"/>
              </a:ext>
            </a:extLst>
          </p:cNvPr>
          <p:cNvSpPr/>
          <p:nvPr/>
        </p:nvSpPr>
        <p:spPr>
          <a:xfrm>
            <a:off x="3429000" y="2057400"/>
            <a:ext cx="740229" cy="1415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8D2C4A5D-8273-D31A-DE1B-268BE6A603E8}"/>
              </a:ext>
            </a:extLst>
          </p:cNvPr>
          <p:cNvSpPr/>
          <p:nvPr/>
        </p:nvSpPr>
        <p:spPr>
          <a:xfrm>
            <a:off x="3009899" y="2797629"/>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9B0AC9C-85E6-967A-83DE-FF4B42F93477}"/>
              </a:ext>
            </a:extLst>
          </p:cNvPr>
          <p:cNvSpPr/>
          <p:nvPr/>
        </p:nvSpPr>
        <p:spPr>
          <a:xfrm>
            <a:off x="3009899" y="3204523"/>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D372C2E9-475A-28DD-DACD-EF54788CAB9F}"/>
              </a:ext>
            </a:extLst>
          </p:cNvPr>
          <p:cNvSpPr/>
          <p:nvPr/>
        </p:nvSpPr>
        <p:spPr>
          <a:xfrm>
            <a:off x="2198914" y="4158343"/>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D2F1E346-A616-57BF-0BB0-AC233747C08C}"/>
              </a:ext>
            </a:extLst>
          </p:cNvPr>
          <p:cNvSpPr/>
          <p:nvPr/>
        </p:nvSpPr>
        <p:spPr>
          <a:xfrm>
            <a:off x="2198914" y="5050971"/>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206C75F9-FBDC-3047-3077-35988923B3D2}"/>
              </a:ext>
            </a:extLst>
          </p:cNvPr>
          <p:cNvSpPr/>
          <p:nvPr/>
        </p:nvSpPr>
        <p:spPr>
          <a:xfrm>
            <a:off x="5391309" y="1992085"/>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880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82C6-7FDC-D979-F150-638BC31B3A86}"/>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C2FC0FC5-AAA2-79B0-3C35-2E26531BE9E0}"/>
              </a:ext>
            </a:extLst>
          </p:cNvPr>
          <p:cNvPicPr>
            <a:picLocks noChangeAspect="1"/>
          </p:cNvPicPr>
          <p:nvPr/>
        </p:nvPicPr>
        <p:blipFill>
          <a:blip r:embed="rId3"/>
          <a:stretch>
            <a:fillRect/>
          </a:stretch>
        </p:blipFill>
        <p:spPr>
          <a:xfrm>
            <a:off x="1116238" y="1300567"/>
            <a:ext cx="6476868" cy="5232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Left 1">
            <a:extLst>
              <a:ext uri="{FF2B5EF4-FFF2-40B4-BE49-F238E27FC236}">
                <a16:creationId xmlns:a16="http://schemas.microsoft.com/office/drawing/2014/main" id="{116EE155-B23F-EEDA-6CC1-D236EEADBE31}"/>
              </a:ext>
            </a:extLst>
          </p:cNvPr>
          <p:cNvSpPr/>
          <p:nvPr/>
        </p:nvSpPr>
        <p:spPr>
          <a:xfrm>
            <a:off x="3429000" y="2057400"/>
            <a:ext cx="740229" cy="1415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8D2C4A5D-8273-D31A-DE1B-268BE6A603E8}"/>
              </a:ext>
            </a:extLst>
          </p:cNvPr>
          <p:cNvSpPr/>
          <p:nvPr/>
        </p:nvSpPr>
        <p:spPr>
          <a:xfrm>
            <a:off x="3009899" y="2797629"/>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9B0AC9C-85E6-967A-83DE-FF4B42F93477}"/>
              </a:ext>
            </a:extLst>
          </p:cNvPr>
          <p:cNvSpPr/>
          <p:nvPr/>
        </p:nvSpPr>
        <p:spPr>
          <a:xfrm>
            <a:off x="3009899" y="3204523"/>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D372C2E9-475A-28DD-DACD-EF54788CAB9F}"/>
              </a:ext>
            </a:extLst>
          </p:cNvPr>
          <p:cNvSpPr/>
          <p:nvPr/>
        </p:nvSpPr>
        <p:spPr>
          <a:xfrm>
            <a:off x="2198914" y="4158343"/>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D2F1E346-A616-57BF-0BB0-AC233747C08C}"/>
              </a:ext>
            </a:extLst>
          </p:cNvPr>
          <p:cNvSpPr/>
          <p:nvPr/>
        </p:nvSpPr>
        <p:spPr>
          <a:xfrm>
            <a:off x="2198914" y="5050971"/>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206C75F9-FBDC-3047-3077-35988923B3D2}"/>
              </a:ext>
            </a:extLst>
          </p:cNvPr>
          <p:cNvSpPr/>
          <p:nvPr/>
        </p:nvSpPr>
        <p:spPr>
          <a:xfrm>
            <a:off x="5391309" y="1992085"/>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148B9A71-EF97-D9CA-DFAB-A48BD4229BD1}"/>
              </a:ext>
            </a:extLst>
          </p:cNvPr>
          <p:cNvSpPr/>
          <p:nvPr/>
        </p:nvSpPr>
        <p:spPr>
          <a:xfrm>
            <a:off x="6096000" y="5433634"/>
            <a:ext cx="751114" cy="13634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79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
          <p:cNvSpPr txBox="1">
            <a:spLocks noGrp="1"/>
          </p:cNvSpPr>
          <p:nvPr>
            <p:ph type="body" idx="1"/>
          </p:nvPr>
        </p:nvSpPr>
        <p:spPr>
          <a:xfrm>
            <a:off x="671115" y="1861603"/>
            <a:ext cx="7065426" cy="3383498"/>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45700" rIns="91425" bIns="45700" anchor="t" anchorCtr="0">
            <a:noAutofit/>
          </a:bodyPr>
          <a:lstStyle/>
          <a:p>
            <a:pPr marL="171450" indent="-171450">
              <a:lnSpc>
                <a:spcPct val="140000"/>
              </a:lnSpc>
              <a:buSzPts val="1200"/>
              <a:buFont typeface="Wingdings" panose="05000000000000000000" pitchFamily="2" charset="2"/>
              <a:buChar char="ü"/>
            </a:pPr>
            <a:r>
              <a:rPr lang="en-US" sz="1600" b="1" kern="100" dirty="0">
                <a:effectLst/>
                <a:latin typeface="Calibri" panose="020F0502020204030204" pitchFamily="34" charset="0"/>
                <a:ea typeface="Calibri" panose="020F0502020204030204" pitchFamily="34" charset="0"/>
                <a:cs typeface="Calibri" panose="020F0502020204030204" pitchFamily="34" charset="0"/>
              </a:rPr>
              <a:t>Everything is Web delivered in a SaaS model.</a:t>
            </a:r>
            <a:endParaRPr lang="en-US" sz="1600" b="1" dirty="0">
              <a:solidFill>
                <a:srgbClr val="250044"/>
              </a:solidFill>
              <a:latin typeface="Calibri" panose="020F0502020204030204" pitchFamily="34" charset="0"/>
              <a:cs typeface="Calibri" panose="020F0502020204030204" pitchFamily="34" charset="0"/>
              <a:sym typeface="Avenir"/>
            </a:endParaRPr>
          </a:p>
          <a:p>
            <a:pPr marL="171450" indent="-171450">
              <a:lnSpc>
                <a:spcPct val="140000"/>
              </a:lnSpc>
              <a:buSzPts val="1200"/>
              <a:buFont typeface="Wingdings" panose="05000000000000000000" pitchFamily="2" charset="2"/>
              <a:buChar char="ü"/>
            </a:pPr>
            <a:r>
              <a:rPr lang="en-US" sz="1600" b="1" kern="100" dirty="0">
                <a:effectLst/>
                <a:latin typeface="Calibri" panose="020F0502020204030204" pitchFamily="34" charset="0"/>
                <a:ea typeface="Calibri" panose="020F0502020204030204" pitchFamily="34" charset="0"/>
                <a:cs typeface="Calibri" panose="020F0502020204030204" pitchFamily="34" charset="0"/>
              </a:rPr>
              <a:t>Everything Is Connected to Everything Else</a:t>
            </a:r>
            <a:endParaRPr lang="en-US" sz="1600" b="1" dirty="0">
              <a:solidFill>
                <a:srgbClr val="250044"/>
              </a:solidFill>
              <a:latin typeface="Calibri" panose="020F0502020204030204" pitchFamily="34" charset="0"/>
              <a:cs typeface="Calibri" panose="020F0502020204030204" pitchFamily="34" charset="0"/>
            </a:endParaRPr>
          </a:p>
          <a:p>
            <a:pPr marL="171450" lvl="0" indent="-171450" algn="l" rtl="0">
              <a:lnSpc>
                <a:spcPct val="140000"/>
              </a:lnSpc>
              <a:spcBef>
                <a:spcPts val="1000"/>
              </a:spcBef>
              <a:spcAft>
                <a:spcPts val="0"/>
              </a:spcAft>
              <a:buSzPts val="1200"/>
              <a:buFont typeface="Wingdings" panose="05000000000000000000" pitchFamily="2" charset="2"/>
              <a:buChar char="ü"/>
            </a:pPr>
            <a:r>
              <a:rPr lang="en-US" sz="1600" b="1" kern="100" dirty="0">
                <a:effectLst/>
                <a:latin typeface="Calibri" panose="020F0502020204030204" pitchFamily="34" charset="0"/>
                <a:ea typeface="Calibri" panose="020F0502020204030204" pitchFamily="34" charset="0"/>
                <a:cs typeface="Calibri" panose="020F0502020204030204" pitchFamily="34" charset="0"/>
              </a:rPr>
              <a:t>Everything requires Authentication </a:t>
            </a:r>
            <a:endParaRPr lang="en-US" sz="1600" b="1" dirty="0">
              <a:solidFill>
                <a:srgbClr val="250044"/>
              </a:solidFill>
              <a:latin typeface="Calibri" panose="020F0502020204030204" pitchFamily="34" charset="0"/>
              <a:cs typeface="Calibri" panose="020F0502020204030204" pitchFamily="34" charset="0"/>
            </a:endParaRPr>
          </a:p>
          <a:p>
            <a:pPr marL="0" lvl="0" indent="0" algn="l" rtl="0">
              <a:lnSpc>
                <a:spcPct val="140000"/>
              </a:lnSpc>
              <a:spcBef>
                <a:spcPts val="1000"/>
              </a:spcBef>
              <a:spcAft>
                <a:spcPts val="0"/>
              </a:spcAft>
              <a:buSzPts val="1200"/>
            </a:pPr>
            <a:endParaRPr lang="en-US" sz="1600" b="1" dirty="0">
              <a:solidFill>
                <a:srgbClr val="250044"/>
              </a:solidFill>
              <a:latin typeface="Calibri" panose="020F0502020204030204" pitchFamily="34" charset="0"/>
              <a:cs typeface="Calibri" panose="020F0502020204030204" pitchFamily="34" charset="0"/>
              <a:sym typeface="Avenir"/>
            </a:endParaRPr>
          </a:p>
          <a:p>
            <a:pPr marL="171450" lvl="0" indent="-171450" algn="l" rtl="0">
              <a:lnSpc>
                <a:spcPct val="140000"/>
              </a:lnSpc>
              <a:spcBef>
                <a:spcPts val="1000"/>
              </a:spcBef>
              <a:spcAft>
                <a:spcPts val="0"/>
              </a:spcAft>
              <a:buClr>
                <a:schemeClr val="accent3"/>
              </a:buClr>
              <a:buSzPts val="1200"/>
              <a:buFont typeface="Wingdings" panose="05000000000000000000" pitchFamily="2" charset="2"/>
              <a:buChar char="ü"/>
            </a:pPr>
            <a:r>
              <a:rPr lang="en-US" sz="1600" b="1" dirty="0">
                <a:solidFill>
                  <a:srgbClr val="250044"/>
                </a:solidFill>
                <a:latin typeface="Calibri" panose="020F0502020204030204" pitchFamily="34" charset="0"/>
                <a:cs typeface="Calibri" panose="020F0502020204030204" pitchFamily="34" charset="0"/>
                <a:sym typeface="Avenir"/>
              </a:rPr>
              <a:t>Identity Provider Services and Service Providers</a:t>
            </a:r>
          </a:p>
          <a:p>
            <a:pPr marL="171450" indent="-171450">
              <a:lnSpc>
                <a:spcPct val="140000"/>
              </a:lnSpc>
              <a:buClr>
                <a:schemeClr val="accent3"/>
              </a:buClr>
              <a:buSzPts val="1200"/>
              <a:buFont typeface="Wingdings" panose="05000000000000000000" pitchFamily="2" charset="2"/>
              <a:buChar char="ü"/>
            </a:pPr>
            <a:r>
              <a:rPr lang="en-US" sz="1600" b="1" dirty="0">
                <a:solidFill>
                  <a:srgbClr val="250044"/>
                </a:solidFill>
                <a:latin typeface="Calibri" panose="020F0502020204030204" pitchFamily="34" charset="0"/>
                <a:cs typeface="Calibri" panose="020F0502020204030204" pitchFamily="34" charset="0"/>
              </a:rPr>
              <a:t>Multi-Tenancy requirements</a:t>
            </a:r>
            <a:endParaRPr lang="en-US" sz="1600" b="1" dirty="0">
              <a:solidFill>
                <a:srgbClr val="250044"/>
              </a:solidFill>
              <a:latin typeface="Calibri" panose="020F0502020204030204" pitchFamily="34" charset="0"/>
              <a:cs typeface="Calibri" panose="020F0502020204030204" pitchFamily="34" charset="0"/>
              <a:sym typeface="Avenir"/>
            </a:endParaRPr>
          </a:p>
        </p:txBody>
      </p:sp>
      <p:sp>
        <p:nvSpPr>
          <p:cNvPr id="248" name="Google Shape;248;p5"/>
          <p:cNvSpPr txBox="1">
            <a:spLocks noGrp="1"/>
          </p:cNvSpPr>
          <p:nvPr>
            <p:ph type="title"/>
          </p:nvPr>
        </p:nvSpPr>
        <p:spPr>
          <a:xfrm>
            <a:off x="671115" y="325164"/>
            <a:ext cx="9841992" cy="9495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3B"/>
              </a:buClr>
              <a:buSzPts val="3600"/>
              <a:buFont typeface="Montserrat"/>
              <a:buNone/>
            </a:pPr>
            <a:r>
              <a:rPr lang="fr-FR" dirty="0"/>
              <a:t>The Application World</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82C6-7FDC-D979-F150-638BC31B3A86}"/>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C2FC0FC5-AAA2-79B0-3C35-2E26531BE9E0}"/>
              </a:ext>
            </a:extLst>
          </p:cNvPr>
          <p:cNvPicPr>
            <a:picLocks noChangeAspect="1"/>
          </p:cNvPicPr>
          <p:nvPr/>
        </p:nvPicPr>
        <p:blipFill>
          <a:blip r:embed="rId3"/>
          <a:stretch>
            <a:fillRect/>
          </a:stretch>
        </p:blipFill>
        <p:spPr>
          <a:xfrm>
            <a:off x="1116238" y="1300567"/>
            <a:ext cx="6476868" cy="5232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Left 1">
            <a:extLst>
              <a:ext uri="{FF2B5EF4-FFF2-40B4-BE49-F238E27FC236}">
                <a16:creationId xmlns:a16="http://schemas.microsoft.com/office/drawing/2014/main" id="{116EE155-B23F-EEDA-6CC1-D236EEADBE31}"/>
              </a:ext>
            </a:extLst>
          </p:cNvPr>
          <p:cNvSpPr/>
          <p:nvPr/>
        </p:nvSpPr>
        <p:spPr>
          <a:xfrm>
            <a:off x="3429000" y="2057400"/>
            <a:ext cx="740229" cy="1415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8D2C4A5D-8273-D31A-DE1B-268BE6A603E8}"/>
              </a:ext>
            </a:extLst>
          </p:cNvPr>
          <p:cNvSpPr/>
          <p:nvPr/>
        </p:nvSpPr>
        <p:spPr>
          <a:xfrm>
            <a:off x="3009899" y="2797629"/>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9B0AC9C-85E6-967A-83DE-FF4B42F93477}"/>
              </a:ext>
            </a:extLst>
          </p:cNvPr>
          <p:cNvSpPr/>
          <p:nvPr/>
        </p:nvSpPr>
        <p:spPr>
          <a:xfrm>
            <a:off x="3009899" y="3204523"/>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D372C2E9-475A-28DD-DACD-EF54788CAB9F}"/>
              </a:ext>
            </a:extLst>
          </p:cNvPr>
          <p:cNvSpPr/>
          <p:nvPr/>
        </p:nvSpPr>
        <p:spPr>
          <a:xfrm>
            <a:off x="2198914" y="4158343"/>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D2F1E346-A616-57BF-0BB0-AC233747C08C}"/>
              </a:ext>
            </a:extLst>
          </p:cNvPr>
          <p:cNvSpPr/>
          <p:nvPr/>
        </p:nvSpPr>
        <p:spPr>
          <a:xfrm>
            <a:off x="2198914" y="5050971"/>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206C75F9-FBDC-3047-3077-35988923B3D2}"/>
              </a:ext>
            </a:extLst>
          </p:cNvPr>
          <p:cNvSpPr/>
          <p:nvPr/>
        </p:nvSpPr>
        <p:spPr>
          <a:xfrm>
            <a:off x="5391309" y="1992085"/>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148B9A71-EF97-D9CA-DFAB-A48BD4229BD1}"/>
              </a:ext>
            </a:extLst>
          </p:cNvPr>
          <p:cNvSpPr/>
          <p:nvPr/>
        </p:nvSpPr>
        <p:spPr>
          <a:xfrm>
            <a:off x="6096000" y="5433634"/>
            <a:ext cx="751114" cy="13634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37DB5CD-CD03-E7A1-0C32-6860869968FB}"/>
              </a:ext>
            </a:extLst>
          </p:cNvPr>
          <p:cNvSpPr/>
          <p:nvPr/>
        </p:nvSpPr>
        <p:spPr>
          <a:xfrm>
            <a:off x="4782831" y="3403172"/>
            <a:ext cx="405652" cy="174171"/>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551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82C6-7FDC-D979-F150-638BC31B3A86}"/>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C2FC0FC5-AAA2-79B0-3C35-2E26531BE9E0}"/>
              </a:ext>
            </a:extLst>
          </p:cNvPr>
          <p:cNvPicPr>
            <a:picLocks noChangeAspect="1"/>
          </p:cNvPicPr>
          <p:nvPr/>
        </p:nvPicPr>
        <p:blipFill>
          <a:blip r:embed="rId3"/>
          <a:stretch>
            <a:fillRect/>
          </a:stretch>
        </p:blipFill>
        <p:spPr>
          <a:xfrm>
            <a:off x="1116238" y="1300567"/>
            <a:ext cx="6476868" cy="5232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Left 1">
            <a:extLst>
              <a:ext uri="{FF2B5EF4-FFF2-40B4-BE49-F238E27FC236}">
                <a16:creationId xmlns:a16="http://schemas.microsoft.com/office/drawing/2014/main" id="{116EE155-B23F-EEDA-6CC1-D236EEADBE31}"/>
              </a:ext>
            </a:extLst>
          </p:cNvPr>
          <p:cNvSpPr/>
          <p:nvPr/>
        </p:nvSpPr>
        <p:spPr>
          <a:xfrm>
            <a:off x="3429000" y="2057400"/>
            <a:ext cx="740229" cy="1415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8D2C4A5D-8273-D31A-DE1B-268BE6A603E8}"/>
              </a:ext>
            </a:extLst>
          </p:cNvPr>
          <p:cNvSpPr/>
          <p:nvPr/>
        </p:nvSpPr>
        <p:spPr>
          <a:xfrm>
            <a:off x="3009899" y="2797629"/>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9B0AC9C-85E6-967A-83DE-FF4B42F93477}"/>
              </a:ext>
            </a:extLst>
          </p:cNvPr>
          <p:cNvSpPr/>
          <p:nvPr/>
        </p:nvSpPr>
        <p:spPr>
          <a:xfrm>
            <a:off x="3009899" y="3204523"/>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D372C2E9-475A-28DD-DACD-EF54788CAB9F}"/>
              </a:ext>
            </a:extLst>
          </p:cNvPr>
          <p:cNvSpPr/>
          <p:nvPr/>
        </p:nvSpPr>
        <p:spPr>
          <a:xfrm>
            <a:off x="2198914" y="4158343"/>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D2F1E346-A616-57BF-0BB0-AC233747C08C}"/>
              </a:ext>
            </a:extLst>
          </p:cNvPr>
          <p:cNvSpPr/>
          <p:nvPr/>
        </p:nvSpPr>
        <p:spPr>
          <a:xfrm>
            <a:off x="2198914" y="5050971"/>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206C75F9-FBDC-3047-3077-35988923B3D2}"/>
              </a:ext>
            </a:extLst>
          </p:cNvPr>
          <p:cNvSpPr/>
          <p:nvPr/>
        </p:nvSpPr>
        <p:spPr>
          <a:xfrm>
            <a:off x="5391309" y="1992085"/>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148B9A71-EF97-D9CA-DFAB-A48BD4229BD1}"/>
              </a:ext>
            </a:extLst>
          </p:cNvPr>
          <p:cNvSpPr/>
          <p:nvPr/>
        </p:nvSpPr>
        <p:spPr>
          <a:xfrm>
            <a:off x="6096000" y="5433634"/>
            <a:ext cx="751114" cy="13634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37DB5CD-CD03-E7A1-0C32-6860869968FB}"/>
              </a:ext>
            </a:extLst>
          </p:cNvPr>
          <p:cNvSpPr/>
          <p:nvPr/>
        </p:nvSpPr>
        <p:spPr>
          <a:xfrm>
            <a:off x="4782831" y="3403172"/>
            <a:ext cx="405652" cy="174171"/>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33BE94CC-AD4B-10CD-BAC5-466131FFB86D}"/>
              </a:ext>
            </a:extLst>
          </p:cNvPr>
          <p:cNvSpPr/>
          <p:nvPr/>
        </p:nvSpPr>
        <p:spPr>
          <a:xfrm>
            <a:off x="6172200" y="5050971"/>
            <a:ext cx="511629" cy="136347"/>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511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182C6-7FDC-D979-F150-638BC31B3A86}"/>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C2FC0FC5-AAA2-79B0-3C35-2E26531BE9E0}"/>
              </a:ext>
            </a:extLst>
          </p:cNvPr>
          <p:cNvPicPr>
            <a:picLocks noChangeAspect="1"/>
          </p:cNvPicPr>
          <p:nvPr/>
        </p:nvPicPr>
        <p:blipFill>
          <a:blip r:embed="rId3"/>
          <a:stretch>
            <a:fillRect/>
          </a:stretch>
        </p:blipFill>
        <p:spPr>
          <a:xfrm>
            <a:off x="1116238" y="1300567"/>
            <a:ext cx="6476868" cy="52322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Arrow: Left 1">
            <a:extLst>
              <a:ext uri="{FF2B5EF4-FFF2-40B4-BE49-F238E27FC236}">
                <a16:creationId xmlns:a16="http://schemas.microsoft.com/office/drawing/2014/main" id="{116EE155-B23F-EEDA-6CC1-D236EEADBE31}"/>
              </a:ext>
            </a:extLst>
          </p:cNvPr>
          <p:cNvSpPr/>
          <p:nvPr/>
        </p:nvSpPr>
        <p:spPr>
          <a:xfrm>
            <a:off x="3429000" y="2057400"/>
            <a:ext cx="740229" cy="14151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8D2C4A5D-8273-D31A-DE1B-268BE6A603E8}"/>
              </a:ext>
            </a:extLst>
          </p:cNvPr>
          <p:cNvSpPr/>
          <p:nvPr/>
        </p:nvSpPr>
        <p:spPr>
          <a:xfrm>
            <a:off x="3009899" y="2797629"/>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9B0AC9C-85E6-967A-83DE-FF4B42F93477}"/>
              </a:ext>
            </a:extLst>
          </p:cNvPr>
          <p:cNvSpPr/>
          <p:nvPr/>
        </p:nvSpPr>
        <p:spPr>
          <a:xfrm>
            <a:off x="3009899" y="3204523"/>
            <a:ext cx="740229" cy="15811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D372C2E9-475A-28DD-DACD-EF54788CAB9F}"/>
              </a:ext>
            </a:extLst>
          </p:cNvPr>
          <p:cNvSpPr/>
          <p:nvPr/>
        </p:nvSpPr>
        <p:spPr>
          <a:xfrm>
            <a:off x="2198914" y="4158343"/>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D2F1E346-A616-57BF-0BB0-AC233747C08C}"/>
              </a:ext>
            </a:extLst>
          </p:cNvPr>
          <p:cNvSpPr/>
          <p:nvPr/>
        </p:nvSpPr>
        <p:spPr>
          <a:xfrm>
            <a:off x="2198914" y="5050971"/>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206C75F9-FBDC-3047-3077-35988923B3D2}"/>
              </a:ext>
            </a:extLst>
          </p:cNvPr>
          <p:cNvSpPr/>
          <p:nvPr/>
        </p:nvSpPr>
        <p:spPr>
          <a:xfrm>
            <a:off x="5391309" y="1992085"/>
            <a:ext cx="326572" cy="17417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148B9A71-EF97-D9CA-DFAB-A48BD4229BD1}"/>
              </a:ext>
            </a:extLst>
          </p:cNvPr>
          <p:cNvSpPr/>
          <p:nvPr/>
        </p:nvSpPr>
        <p:spPr>
          <a:xfrm>
            <a:off x="6096000" y="5433634"/>
            <a:ext cx="751114" cy="13634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37DB5CD-CD03-E7A1-0C32-6860869968FB}"/>
              </a:ext>
            </a:extLst>
          </p:cNvPr>
          <p:cNvSpPr/>
          <p:nvPr/>
        </p:nvSpPr>
        <p:spPr>
          <a:xfrm>
            <a:off x="4782831" y="3403172"/>
            <a:ext cx="405652" cy="174171"/>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33BE94CC-AD4B-10CD-BAC5-466131FFB86D}"/>
              </a:ext>
            </a:extLst>
          </p:cNvPr>
          <p:cNvSpPr/>
          <p:nvPr/>
        </p:nvSpPr>
        <p:spPr>
          <a:xfrm>
            <a:off x="6172200" y="5050971"/>
            <a:ext cx="511629" cy="136347"/>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D9E422C9-694F-BB18-D121-A66F8C09BE47}"/>
              </a:ext>
            </a:extLst>
          </p:cNvPr>
          <p:cNvSpPr/>
          <p:nvPr/>
        </p:nvSpPr>
        <p:spPr>
          <a:xfrm>
            <a:off x="1981200" y="5671457"/>
            <a:ext cx="620486" cy="174171"/>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22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25FE17-00C5-4D9E-7D78-47CF6978148A}"/>
              </a:ext>
            </a:extLst>
          </p:cNvPr>
          <p:cNvPicPr>
            <a:picLocks noChangeAspect="1"/>
          </p:cNvPicPr>
          <p:nvPr/>
        </p:nvPicPr>
        <p:blipFill>
          <a:blip r:embed="rId3"/>
          <a:stretch>
            <a:fillRect/>
          </a:stretch>
        </p:blipFill>
        <p:spPr>
          <a:xfrm>
            <a:off x="700515" y="1831790"/>
            <a:ext cx="5862563" cy="37437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itle 2">
            <a:extLst>
              <a:ext uri="{FF2B5EF4-FFF2-40B4-BE49-F238E27FC236}">
                <a16:creationId xmlns:a16="http://schemas.microsoft.com/office/drawing/2014/main" id="{641AF811-627E-5E3B-54DA-3BDC59BC8639}"/>
              </a:ext>
            </a:extLst>
          </p:cNvPr>
          <p:cNvSpPr>
            <a:spLocks noGrp="1"/>
          </p:cNvSpPr>
          <p:nvPr>
            <p:ph type="title"/>
          </p:nvPr>
        </p:nvSpPr>
        <p:spPr/>
        <p:txBody>
          <a:bodyPr/>
          <a:lstStyle/>
          <a:p>
            <a:r>
              <a:rPr lang="en-US" dirty="0"/>
              <a:t>NetScaler Config</a:t>
            </a:r>
          </a:p>
        </p:txBody>
      </p:sp>
      <p:graphicFrame>
        <p:nvGraphicFramePr>
          <p:cNvPr id="6" name="Table 5">
            <a:extLst>
              <a:ext uri="{FF2B5EF4-FFF2-40B4-BE49-F238E27FC236}">
                <a16:creationId xmlns:a16="http://schemas.microsoft.com/office/drawing/2014/main" id="{3D131068-DB3A-028A-8D2B-85C71C215D45}"/>
              </a:ext>
            </a:extLst>
          </p:cNvPr>
          <p:cNvGraphicFramePr>
            <a:graphicFrameLocks noGrp="1"/>
          </p:cNvGraphicFramePr>
          <p:nvPr>
            <p:extLst>
              <p:ext uri="{D42A27DB-BD31-4B8C-83A1-F6EECF244321}">
                <p14:modId xmlns:p14="http://schemas.microsoft.com/office/powerpoint/2010/main" val="33894838"/>
              </p:ext>
            </p:extLst>
          </p:nvPr>
        </p:nvGraphicFramePr>
        <p:xfrm>
          <a:off x="788159" y="1497189"/>
          <a:ext cx="2726741" cy="269240"/>
        </p:xfrm>
        <a:graphic>
          <a:graphicData uri="http://schemas.openxmlformats.org/drawingml/2006/table">
            <a:tbl>
              <a:tblPr/>
              <a:tblGrid>
                <a:gridCol w="1666037">
                  <a:extLst>
                    <a:ext uri="{9D8B030D-6E8A-4147-A177-3AD203B41FA5}">
                      <a16:colId xmlns:a16="http://schemas.microsoft.com/office/drawing/2014/main" val="3246009852"/>
                    </a:ext>
                  </a:extLst>
                </a:gridCol>
                <a:gridCol w="1060704">
                  <a:extLst>
                    <a:ext uri="{9D8B030D-6E8A-4147-A177-3AD203B41FA5}">
                      <a16:colId xmlns:a16="http://schemas.microsoft.com/office/drawing/2014/main" val="1544374288"/>
                    </a:ext>
                  </a:extLst>
                </a:gridCol>
              </a:tblGrid>
              <a:tr h="0">
                <a:tc>
                  <a:txBody>
                    <a:bodyPr/>
                    <a:lstStyle/>
                    <a:p>
                      <a:pPr fontAlgn="t">
                        <a:spcBef>
                          <a:spcPts val="1000"/>
                        </a:spcBef>
                        <a:spcAft>
                          <a:spcPts val="0"/>
                        </a:spcAft>
                      </a:pPr>
                      <a:r>
                        <a:rPr lang="en-US" sz="1100">
                          <a:solidFill>
                            <a:srgbClr val="250044"/>
                          </a:solidFill>
                          <a:effectLst/>
                          <a:latin typeface="Avenir"/>
                        </a:rPr>
                        <a:t>JSON Web Token Decode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100" dirty="0">
                          <a:solidFill>
                            <a:srgbClr val="250044"/>
                          </a:solidFill>
                          <a:effectLst/>
                          <a:latin typeface="Avenir"/>
                          <a:hlinkClick r:id="rId4"/>
                        </a:rPr>
                        <a:t>https://jwt.io</a:t>
                      </a:r>
                      <a:endParaRPr lang="en-US" sz="1100" dirty="0">
                        <a:solidFill>
                          <a:srgbClr val="250044"/>
                        </a:solidFill>
                        <a:effectLst/>
                        <a:latin typeface="Avenir"/>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776200738"/>
                  </a:ext>
                </a:extLst>
              </a:tr>
            </a:tbl>
          </a:graphicData>
        </a:graphic>
      </p:graphicFrame>
      <p:graphicFrame>
        <p:nvGraphicFramePr>
          <p:cNvPr id="9" name="Table 8">
            <a:extLst>
              <a:ext uri="{FF2B5EF4-FFF2-40B4-BE49-F238E27FC236}">
                <a16:creationId xmlns:a16="http://schemas.microsoft.com/office/drawing/2014/main" id="{8104839B-4F5B-C607-E53E-05B4B342C2F2}"/>
              </a:ext>
            </a:extLst>
          </p:cNvPr>
          <p:cNvGraphicFramePr>
            <a:graphicFrameLocks noGrp="1"/>
          </p:cNvGraphicFramePr>
          <p:nvPr>
            <p:extLst>
              <p:ext uri="{D42A27DB-BD31-4B8C-83A1-F6EECF244321}">
                <p14:modId xmlns:p14="http://schemas.microsoft.com/office/powerpoint/2010/main" val="3370118103"/>
              </p:ext>
            </p:extLst>
          </p:nvPr>
        </p:nvGraphicFramePr>
        <p:xfrm>
          <a:off x="7898553" y="1392052"/>
          <a:ext cx="3092177" cy="269240"/>
        </p:xfrm>
        <a:graphic>
          <a:graphicData uri="http://schemas.openxmlformats.org/drawingml/2006/table">
            <a:tbl>
              <a:tblPr/>
              <a:tblGrid>
                <a:gridCol w="1137871">
                  <a:extLst>
                    <a:ext uri="{9D8B030D-6E8A-4147-A177-3AD203B41FA5}">
                      <a16:colId xmlns:a16="http://schemas.microsoft.com/office/drawing/2014/main" val="1666887968"/>
                    </a:ext>
                  </a:extLst>
                </a:gridCol>
                <a:gridCol w="1954306">
                  <a:extLst>
                    <a:ext uri="{9D8B030D-6E8A-4147-A177-3AD203B41FA5}">
                      <a16:colId xmlns:a16="http://schemas.microsoft.com/office/drawing/2014/main" val="4206041668"/>
                    </a:ext>
                  </a:extLst>
                </a:gridCol>
              </a:tblGrid>
              <a:tr h="0">
                <a:tc>
                  <a:txBody>
                    <a:bodyPr/>
                    <a:lstStyle/>
                    <a:p>
                      <a:pPr marL="0" marR="0" fontAlgn="t">
                        <a:spcBef>
                          <a:spcPts val="0"/>
                        </a:spcBef>
                        <a:spcAft>
                          <a:spcPts val="0"/>
                        </a:spcAft>
                      </a:pPr>
                      <a:r>
                        <a:rPr lang="en-US" sz="1100" dirty="0">
                          <a:solidFill>
                            <a:schemeClr val="accent1"/>
                          </a:solidFill>
                          <a:effectLst/>
                          <a:latin typeface="Calibri" panose="020F0502020204030204" pitchFamily="34" charset="0"/>
                        </a:rPr>
                        <a:t>JSON Web Viewer</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100" dirty="0">
                          <a:effectLst/>
                          <a:latin typeface="Calibri" panose="020F0502020204030204" pitchFamily="34" charset="0"/>
                          <a:hlinkClick r:id="rId5"/>
                        </a:rPr>
                        <a:t>Online JSON Viewer (stack.hu)</a:t>
                      </a:r>
                      <a:endParaRPr lang="en-US" sz="1100" dirty="0">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032084909"/>
                  </a:ext>
                </a:extLst>
              </a:tr>
            </a:tbl>
          </a:graphicData>
        </a:graphic>
      </p:graphicFrame>
      <p:pic>
        <p:nvPicPr>
          <p:cNvPr id="11" name="Picture 10">
            <a:extLst>
              <a:ext uri="{FF2B5EF4-FFF2-40B4-BE49-F238E27FC236}">
                <a16:creationId xmlns:a16="http://schemas.microsoft.com/office/drawing/2014/main" id="{4D814109-6455-40E3-7A2A-C193728AF291}"/>
              </a:ext>
            </a:extLst>
          </p:cNvPr>
          <p:cNvPicPr>
            <a:picLocks noChangeAspect="1"/>
          </p:cNvPicPr>
          <p:nvPr/>
        </p:nvPicPr>
        <p:blipFill>
          <a:blip r:embed="rId6"/>
          <a:stretch>
            <a:fillRect/>
          </a:stretch>
        </p:blipFill>
        <p:spPr>
          <a:xfrm>
            <a:off x="5468827" y="3211972"/>
            <a:ext cx="5378466" cy="33498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id="{F9852990-2FC5-3019-C2E0-28A2E887DA0D}"/>
              </a:ext>
            </a:extLst>
          </p:cNvPr>
          <p:cNvPicPr>
            <a:picLocks noChangeAspect="1"/>
          </p:cNvPicPr>
          <p:nvPr/>
        </p:nvPicPr>
        <p:blipFill>
          <a:blip r:embed="rId7"/>
          <a:stretch>
            <a:fillRect/>
          </a:stretch>
        </p:blipFill>
        <p:spPr>
          <a:xfrm>
            <a:off x="526213" y="3889172"/>
            <a:ext cx="2988687" cy="26726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Arrow: Curved Down 13">
            <a:extLst>
              <a:ext uri="{FF2B5EF4-FFF2-40B4-BE49-F238E27FC236}">
                <a16:creationId xmlns:a16="http://schemas.microsoft.com/office/drawing/2014/main" id="{A50E1FCC-F39C-3235-BAB3-7C6FA5F2CFFC}"/>
              </a:ext>
            </a:extLst>
          </p:cNvPr>
          <p:cNvSpPr/>
          <p:nvPr/>
        </p:nvSpPr>
        <p:spPr>
          <a:xfrm rot="2140701">
            <a:off x="6768678" y="1839275"/>
            <a:ext cx="1819835" cy="889446"/>
          </a:xfrm>
          <a:prstGeom prst="curvedDownArrow">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7" name="Arrow: Left 16">
            <a:extLst>
              <a:ext uri="{FF2B5EF4-FFF2-40B4-BE49-F238E27FC236}">
                <a16:creationId xmlns:a16="http://schemas.microsoft.com/office/drawing/2014/main" id="{A4E952E6-93C7-EA49-4C7F-DC32B5EAC1A6}"/>
              </a:ext>
            </a:extLst>
          </p:cNvPr>
          <p:cNvSpPr/>
          <p:nvPr/>
        </p:nvSpPr>
        <p:spPr>
          <a:xfrm>
            <a:off x="3594847" y="5791693"/>
            <a:ext cx="1757083" cy="331694"/>
          </a:xfrm>
          <a:prstGeom prst="leftArrow">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339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0DF389-4B80-08A9-E05D-1E8C8831EFE0}"/>
              </a:ext>
            </a:extLst>
          </p:cNvPr>
          <p:cNvSpPr>
            <a:spLocks noGrp="1"/>
          </p:cNvSpPr>
          <p:nvPr>
            <p:ph type="body" idx="1"/>
          </p:nvPr>
        </p:nvSpPr>
        <p:spPr>
          <a:xfrm>
            <a:off x="5346255" y="1058057"/>
            <a:ext cx="5166852" cy="433363"/>
          </a:xfrm>
        </p:spPr>
        <p:style>
          <a:lnRef idx="3">
            <a:schemeClr val="lt1"/>
          </a:lnRef>
          <a:fillRef idx="1">
            <a:schemeClr val="accent4"/>
          </a:fillRef>
          <a:effectRef idx="1">
            <a:schemeClr val="accent4"/>
          </a:effectRef>
          <a:fontRef idx="minor">
            <a:schemeClr val="lt1"/>
          </a:fontRef>
        </p:style>
        <p:txBody>
          <a:bodyPr>
            <a:normAutofit/>
          </a:bodyPr>
          <a:lstStyle/>
          <a:p>
            <a:pPr marL="228600" indent="0"/>
            <a:r>
              <a:rPr lang="en-US" sz="1400" b="1" dirty="0"/>
              <a:t>Tenant Authorization – Tenant (Subscriber) Filtering</a:t>
            </a:r>
          </a:p>
        </p:txBody>
      </p:sp>
      <p:sp>
        <p:nvSpPr>
          <p:cNvPr id="3" name="Title 2">
            <a:extLst>
              <a:ext uri="{FF2B5EF4-FFF2-40B4-BE49-F238E27FC236}">
                <a16:creationId xmlns:a16="http://schemas.microsoft.com/office/drawing/2014/main" id="{722D7E42-6A8F-268D-F9A8-37999D1ECE64}"/>
              </a:ext>
            </a:extLst>
          </p:cNvPr>
          <p:cNvSpPr>
            <a:spLocks noGrp="1"/>
          </p:cNvSpPr>
          <p:nvPr>
            <p:ph type="title"/>
          </p:nvPr>
        </p:nvSpPr>
        <p:spPr/>
        <p:txBody>
          <a:bodyPr/>
          <a:lstStyle/>
          <a:p>
            <a:r>
              <a:rPr lang="en-US" dirty="0"/>
              <a:t>NetScaler Config</a:t>
            </a:r>
          </a:p>
        </p:txBody>
      </p:sp>
      <p:pic>
        <p:nvPicPr>
          <p:cNvPr id="5" name="Picture 4">
            <a:extLst>
              <a:ext uri="{FF2B5EF4-FFF2-40B4-BE49-F238E27FC236}">
                <a16:creationId xmlns:a16="http://schemas.microsoft.com/office/drawing/2014/main" id="{67E36A5E-68E8-F0B1-7808-D589498F6D86}"/>
              </a:ext>
            </a:extLst>
          </p:cNvPr>
          <p:cNvPicPr>
            <a:picLocks noChangeAspect="1"/>
          </p:cNvPicPr>
          <p:nvPr/>
        </p:nvPicPr>
        <p:blipFill>
          <a:blip r:embed="rId3"/>
          <a:stretch>
            <a:fillRect/>
          </a:stretch>
        </p:blipFill>
        <p:spPr>
          <a:xfrm>
            <a:off x="818621" y="1892652"/>
            <a:ext cx="6526653" cy="19656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44855922-A5FC-2249-114E-ACD87AFD1A2B}"/>
              </a:ext>
            </a:extLst>
          </p:cNvPr>
          <p:cNvPicPr>
            <a:picLocks noChangeAspect="1"/>
          </p:cNvPicPr>
          <p:nvPr/>
        </p:nvPicPr>
        <p:blipFill>
          <a:blip r:embed="rId4"/>
          <a:stretch>
            <a:fillRect/>
          </a:stretch>
        </p:blipFill>
        <p:spPr>
          <a:xfrm>
            <a:off x="1775010" y="3653390"/>
            <a:ext cx="9332259" cy="28794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Arrow: Curved Up 7">
            <a:extLst>
              <a:ext uri="{FF2B5EF4-FFF2-40B4-BE49-F238E27FC236}">
                <a16:creationId xmlns:a16="http://schemas.microsoft.com/office/drawing/2014/main" id="{170C7210-688C-F68F-16EF-B3C92778A881}"/>
              </a:ext>
            </a:extLst>
          </p:cNvPr>
          <p:cNvSpPr/>
          <p:nvPr/>
        </p:nvSpPr>
        <p:spPr>
          <a:xfrm>
            <a:off x="3756211" y="6167718"/>
            <a:ext cx="1819836" cy="566647"/>
          </a:xfrm>
          <a:prstGeom prst="curved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5441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3ED9A84-BA82-BE26-F591-28BE30AEBB3B}"/>
              </a:ext>
            </a:extLst>
          </p:cNvPr>
          <p:cNvPicPr>
            <a:picLocks noChangeAspect="1"/>
          </p:cNvPicPr>
          <p:nvPr/>
        </p:nvPicPr>
        <p:blipFill>
          <a:blip r:embed="rId3"/>
          <a:stretch>
            <a:fillRect/>
          </a:stretch>
        </p:blipFill>
        <p:spPr>
          <a:xfrm>
            <a:off x="6477759" y="358490"/>
            <a:ext cx="5363132" cy="32575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itle 2">
            <a:extLst>
              <a:ext uri="{FF2B5EF4-FFF2-40B4-BE49-F238E27FC236}">
                <a16:creationId xmlns:a16="http://schemas.microsoft.com/office/drawing/2014/main" id="{23E32968-C2D4-C6D1-E404-60E98A7CE0F7}"/>
              </a:ext>
            </a:extLst>
          </p:cNvPr>
          <p:cNvSpPr>
            <a:spLocks noGrp="1"/>
          </p:cNvSpPr>
          <p:nvPr>
            <p:ph type="title"/>
          </p:nvPr>
        </p:nvSpPr>
        <p:spPr/>
        <p:txBody>
          <a:bodyPr/>
          <a:lstStyle/>
          <a:p>
            <a:r>
              <a:rPr lang="en-US" dirty="0"/>
              <a:t>User Experience - nFactor</a:t>
            </a:r>
          </a:p>
        </p:txBody>
      </p:sp>
      <p:pic>
        <p:nvPicPr>
          <p:cNvPr id="7" name="Picture 6">
            <a:extLst>
              <a:ext uri="{FF2B5EF4-FFF2-40B4-BE49-F238E27FC236}">
                <a16:creationId xmlns:a16="http://schemas.microsoft.com/office/drawing/2014/main" id="{DE18D18F-6F9A-E713-E7AD-23E49893414B}"/>
              </a:ext>
            </a:extLst>
          </p:cNvPr>
          <p:cNvPicPr>
            <a:picLocks noChangeAspect="1"/>
          </p:cNvPicPr>
          <p:nvPr/>
        </p:nvPicPr>
        <p:blipFill>
          <a:blip r:embed="rId4"/>
          <a:stretch>
            <a:fillRect/>
          </a:stretch>
        </p:blipFill>
        <p:spPr>
          <a:xfrm>
            <a:off x="3249118" y="1381876"/>
            <a:ext cx="3863652" cy="35245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C837ABF4-6567-EA49-E220-DB80ED0DC98B}"/>
              </a:ext>
            </a:extLst>
          </p:cNvPr>
          <p:cNvPicPr>
            <a:picLocks noChangeAspect="1"/>
          </p:cNvPicPr>
          <p:nvPr/>
        </p:nvPicPr>
        <p:blipFill>
          <a:blip r:embed="rId5"/>
          <a:stretch>
            <a:fillRect/>
          </a:stretch>
        </p:blipFill>
        <p:spPr>
          <a:xfrm>
            <a:off x="293369" y="3724752"/>
            <a:ext cx="4887575" cy="23632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AA347C52-E90D-CE84-35A1-27E8EBE92CDF}"/>
              </a:ext>
            </a:extLst>
          </p:cNvPr>
          <p:cNvSpPr txBox="1"/>
          <p:nvPr/>
        </p:nvSpPr>
        <p:spPr>
          <a:xfrm>
            <a:off x="671115" y="3275111"/>
            <a:ext cx="1605920" cy="3077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b="1" dirty="0">
                <a:solidFill>
                  <a:schemeClr val="accent1"/>
                </a:solidFill>
                <a:effectLst/>
                <a:latin typeface="Calibri" panose="020F0502020204030204" pitchFamily="34" charset="0"/>
              </a:rPr>
              <a:t>1. Citrix NetScaler </a:t>
            </a:r>
            <a:endParaRPr lang="en-US" b="1" dirty="0">
              <a:solidFill>
                <a:schemeClr val="accent1"/>
              </a:solidFill>
            </a:endParaRPr>
          </a:p>
        </p:txBody>
      </p:sp>
      <p:sp>
        <p:nvSpPr>
          <p:cNvPr id="10" name="TextBox 9">
            <a:extLst>
              <a:ext uri="{FF2B5EF4-FFF2-40B4-BE49-F238E27FC236}">
                <a16:creationId xmlns:a16="http://schemas.microsoft.com/office/drawing/2014/main" id="{CD4635D4-40C1-7239-5EC6-099004642414}"/>
              </a:ext>
            </a:extLst>
          </p:cNvPr>
          <p:cNvSpPr txBox="1"/>
          <p:nvPr/>
        </p:nvSpPr>
        <p:spPr>
          <a:xfrm>
            <a:off x="3647810" y="1490595"/>
            <a:ext cx="3363247" cy="3077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b="1" dirty="0">
                <a:solidFill>
                  <a:schemeClr val="accent1"/>
                </a:solidFill>
                <a:latin typeface="Calibri" panose="020F0502020204030204" pitchFamily="34" charset="0"/>
              </a:rPr>
              <a:t>2. Azure IDP OAuth – Pre-filled Username </a:t>
            </a:r>
            <a:endParaRPr lang="en-US" b="1" dirty="0">
              <a:solidFill>
                <a:schemeClr val="accent1"/>
              </a:solidFill>
            </a:endParaRPr>
          </a:p>
        </p:txBody>
      </p:sp>
      <p:pic>
        <p:nvPicPr>
          <p:cNvPr id="14" name="Picture 13">
            <a:extLst>
              <a:ext uri="{FF2B5EF4-FFF2-40B4-BE49-F238E27FC236}">
                <a16:creationId xmlns:a16="http://schemas.microsoft.com/office/drawing/2014/main" id="{BE4D8353-337C-BD45-EBB6-A303CAEB9DDD}"/>
              </a:ext>
            </a:extLst>
          </p:cNvPr>
          <p:cNvPicPr>
            <a:picLocks noChangeAspect="1"/>
          </p:cNvPicPr>
          <p:nvPr/>
        </p:nvPicPr>
        <p:blipFill>
          <a:blip r:embed="rId6"/>
          <a:stretch>
            <a:fillRect/>
          </a:stretch>
        </p:blipFill>
        <p:spPr>
          <a:xfrm>
            <a:off x="5582108" y="4482477"/>
            <a:ext cx="2857899" cy="8478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TextBox 14">
            <a:extLst>
              <a:ext uri="{FF2B5EF4-FFF2-40B4-BE49-F238E27FC236}">
                <a16:creationId xmlns:a16="http://schemas.microsoft.com/office/drawing/2014/main" id="{4DD005C7-6422-50D2-AFDA-E580D9CBD958}"/>
              </a:ext>
            </a:extLst>
          </p:cNvPr>
          <p:cNvSpPr txBox="1"/>
          <p:nvPr/>
        </p:nvSpPr>
        <p:spPr>
          <a:xfrm>
            <a:off x="9331700" y="1120850"/>
            <a:ext cx="2362813" cy="3077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b="1" dirty="0">
                <a:solidFill>
                  <a:schemeClr val="accent1"/>
                </a:solidFill>
                <a:latin typeface="Calibri" panose="020F0502020204030204" pitchFamily="34" charset="0"/>
              </a:rPr>
              <a:t>3. Backend Resource Server</a:t>
            </a:r>
            <a:endParaRPr lang="en-US" b="1" dirty="0">
              <a:solidFill>
                <a:schemeClr val="accent1"/>
              </a:solidFill>
            </a:endParaRPr>
          </a:p>
        </p:txBody>
      </p:sp>
    </p:spTree>
    <p:extLst>
      <p:ext uri="{BB962C8B-B14F-4D97-AF65-F5344CB8AC3E}">
        <p14:creationId xmlns:p14="http://schemas.microsoft.com/office/powerpoint/2010/main" val="2573334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BA89D6-194A-1585-5712-26D54885D264}"/>
              </a:ext>
            </a:extLst>
          </p:cNvPr>
          <p:cNvPicPr>
            <a:picLocks noChangeAspect="1"/>
          </p:cNvPicPr>
          <p:nvPr/>
        </p:nvPicPr>
        <p:blipFill>
          <a:blip r:embed="rId3"/>
          <a:stretch>
            <a:fillRect/>
          </a:stretch>
        </p:blipFill>
        <p:spPr>
          <a:xfrm>
            <a:off x="6311155" y="325164"/>
            <a:ext cx="4876799" cy="40033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itle 2">
            <a:extLst>
              <a:ext uri="{FF2B5EF4-FFF2-40B4-BE49-F238E27FC236}">
                <a16:creationId xmlns:a16="http://schemas.microsoft.com/office/drawing/2014/main" id="{5156E3D6-3095-FEBF-CBCA-EA09386FE7F3}"/>
              </a:ext>
            </a:extLst>
          </p:cNvPr>
          <p:cNvSpPr>
            <a:spLocks noGrp="1"/>
          </p:cNvSpPr>
          <p:nvPr>
            <p:ph type="title"/>
          </p:nvPr>
        </p:nvSpPr>
        <p:spPr/>
        <p:txBody>
          <a:bodyPr/>
          <a:lstStyle/>
          <a:p>
            <a:r>
              <a:rPr lang="en-US" dirty="0"/>
              <a:t>POSTMAN Verification</a:t>
            </a:r>
          </a:p>
        </p:txBody>
      </p:sp>
      <p:pic>
        <p:nvPicPr>
          <p:cNvPr id="5" name="Picture 4">
            <a:extLst>
              <a:ext uri="{FF2B5EF4-FFF2-40B4-BE49-F238E27FC236}">
                <a16:creationId xmlns:a16="http://schemas.microsoft.com/office/drawing/2014/main" id="{D6218741-DB0C-D053-3DDE-B99490604869}"/>
              </a:ext>
            </a:extLst>
          </p:cNvPr>
          <p:cNvPicPr>
            <a:picLocks noChangeAspect="1"/>
          </p:cNvPicPr>
          <p:nvPr/>
        </p:nvPicPr>
        <p:blipFill>
          <a:blip r:embed="rId4"/>
          <a:stretch>
            <a:fillRect/>
          </a:stretch>
        </p:blipFill>
        <p:spPr>
          <a:xfrm>
            <a:off x="340746" y="2550625"/>
            <a:ext cx="5755254" cy="3555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CEAFF022-6E04-0D32-FB5F-BE8DEB7C337C}"/>
              </a:ext>
            </a:extLst>
          </p:cNvPr>
          <p:cNvSpPr txBox="1"/>
          <p:nvPr/>
        </p:nvSpPr>
        <p:spPr>
          <a:xfrm>
            <a:off x="461068" y="2094165"/>
            <a:ext cx="2882767" cy="3077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b="1" dirty="0">
                <a:solidFill>
                  <a:schemeClr val="accent1"/>
                </a:solidFill>
                <a:latin typeface="Calibri" panose="020F0502020204030204" pitchFamily="34" charset="0"/>
              </a:rPr>
              <a:t>1. Flow Verification with Postman</a:t>
            </a:r>
            <a:endParaRPr lang="en-US" b="1" dirty="0">
              <a:solidFill>
                <a:schemeClr val="accent1"/>
              </a:solidFill>
            </a:endParaRPr>
          </a:p>
        </p:txBody>
      </p:sp>
      <p:sp>
        <p:nvSpPr>
          <p:cNvPr id="9" name="TextBox 8">
            <a:extLst>
              <a:ext uri="{FF2B5EF4-FFF2-40B4-BE49-F238E27FC236}">
                <a16:creationId xmlns:a16="http://schemas.microsoft.com/office/drawing/2014/main" id="{1DCDA6D4-99A0-48FA-BF8B-5E407A9DB0DE}"/>
              </a:ext>
            </a:extLst>
          </p:cNvPr>
          <p:cNvSpPr txBox="1"/>
          <p:nvPr/>
        </p:nvSpPr>
        <p:spPr>
          <a:xfrm>
            <a:off x="7023233" y="4504783"/>
            <a:ext cx="2882767" cy="3077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b="1" dirty="0">
                <a:solidFill>
                  <a:schemeClr val="accent1"/>
                </a:solidFill>
                <a:latin typeface="Calibri" panose="020F0502020204030204" pitchFamily="34" charset="0"/>
              </a:rPr>
              <a:t>2. </a:t>
            </a:r>
            <a:r>
              <a:rPr lang="en-US" b="1" dirty="0" err="1">
                <a:solidFill>
                  <a:schemeClr val="accent1"/>
                </a:solidFill>
                <a:latin typeface="Calibri" panose="020F0502020204030204" pitchFamily="34" charset="0"/>
              </a:rPr>
              <a:t>id_token</a:t>
            </a:r>
            <a:r>
              <a:rPr lang="en-US" b="1" dirty="0">
                <a:solidFill>
                  <a:schemeClr val="accent1"/>
                </a:solidFill>
                <a:latin typeface="Calibri" panose="020F0502020204030204" pitchFamily="34" charset="0"/>
              </a:rPr>
              <a:t> for Resource Access</a:t>
            </a:r>
            <a:endParaRPr lang="en-US" b="1" dirty="0">
              <a:solidFill>
                <a:schemeClr val="accent1"/>
              </a:solidFill>
            </a:endParaRPr>
          </a:p>
        </p:txBody>
      </p:sp>
    </p:spTree>
    <p:extLst>
      <p:ext uri="{BB962C8B-B14F-4D97-AF65-F5344CB8AC3E}">
        <p14:creationId xmlns:p14="http://schemas.microsoft.com/office/powerpoint/2010/main" val="2163811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DDEBC9-4079-AF6A-65B4-4510D9A74E7D}"/>
              </a:ext>
            </a:extLst>
          </p:cNvPr>
          <p:cNvPicPr>
            <a:picLocks noChangeAspect="1"/>
          </p:cNvPicPr>
          <p:nvPr/>
        </p:nvPicPr>
        <p:blipFill>
          <a:blip r:embed="rId3"/>
          <a:stretch>
            <a:fillRect/>
          </a:stretch>
        </p:blipFill>
        <p:spPr>
          <a:xfrm>
            <a:off x="5710518" y="325164"/>
            <a:ext cx="5962767" cy="40129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itle 2">
            <a:extLst>
              <a:ext uri="{FF2B5EF4-FFF2-40B4-BE49-F238E27FC236}">
                <a16:creationId xmlns:a16="http://schemas.microsoft.com/office/drawing/2014/main" id="{6FEB0F62-869B-7216-07DE-AE160AFF9973}"/>
              </a:ext>
            </a:extLst>
          </p:cNvPr>
          <p:cNvSpPr>
            <a:spLocks noGrp="1"/>
          </p:cNvSpPr>
          <p:nvPr>
            <p:ph type="title"/>
          </p:nvPr>
        </p:nvSpPr>
        <p:spPr/>
        <p:txBody>
          <a:bodyPr/>
          <a:lstStyle/>
          <a:p>
            <a:r>
              <a:rPr lang="en-US" dirty="0"/>
              <a:t>API – 401 Authentication </a:t>
            </a:r>
          </a:p>
        </p:txBody>
      </p:sp>
      <p:pic>
        <p:nvPicPr>
          <p:cNvPr id="7" name="Picture 6">
            <a:extLst>
              <a:ext uri="{FF2B5EF4-FFF2-40B4-BE49-F238E27FC236}">
                <a16:creationId xmlns:a16="http://schemas.microsoft.com/office/drawing/2014/main" id="{A8F3C82F-824E-2CF4-0938-A6B70E43CED5}"/>
              </a:ext>
            </a:extLst>
          </p:cNvPr>
          <p:cNvPicPr>
            <a:picLocks noChangeAspect="1"/>
          </p:cNvPicPr>
          <p:nvPr/>
        </p:nvPicPr>
        <p:blipFill>
          <a:blip r:embed="rId4"/>
          <a:stretch>
            <a:fillRect/>
          </a:stretch>
        </p:blipFill>
        <p:spPr>
          <a:xfrm>
            <a:off x="387800" y="3497962"/>
            <a:ext cx="5708200" cy="2854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CF1E8302-A515-9DD4-4C3C-729468D5DACF}"/>
              </a:ext>
            </a:extLst>
          </p:cNvPr>
          <p:cNvSpPr txBox="1"/>
          <p:nvPr/>
        </p:nvSpPr>
        <p:spPr>
          <a:xfrm>
            <a:off x="387800" y="1566057"/>
            <a:ext cx="5073886"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228600" indent="-228600">
              <a:buAutoNum type="arabicPeriod"/>
            </a:pPr>
            <a:r>
              <a:rPr lang="en-US" sz="1200" b="1" dirty="0">
                <a:solidFill>
                  <a:schemeClr val="accent1"/>
                </a:solidFill>
              </a:rPr>
              <a:t>POSTMAN GET /Backend Resource Server</a:t>
            </a:r>
          </a:p>
          <a:p>
            <a:pPr marL="228600" indent="-228600">
              <a:buAutoNum type="arabicPeriod"/>
            </a:pPr>
            <a:r>
              <a:rPr lang="en-US" sz="1200" b="1" dirty="0">
                <a:solidFill>
                  <a:schemeClr val="accent1"/>
                </a:solidFill>
              </a:rPr>
              <a:t>Swtich LB vServer Authentication to 401 Based Authentication </a:t>
            </a:r>
          </a:p>
          <a:p>
            <a:endParaRPr lang="en-US" sz="1200" b="1" dirty="0">
              <a:solidFill>
                <a:schemeClr val="accent1"/>
              </a:solidFill>
            </a:endParaRPr>
          </a:p>
        </p:txBody>
      </p:sp>
    </p:spTree>
    <p:extLst>
      <p:ext uri="{BB962C8B-B14F-4D97-AF65-F5344CB8AC3E}">
        <p14:creationId xmlns:p14="http://schemas.microsoft.com/office/powerpoint/2010/main" val="1549675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37C2C-A6D8-D54F-84F0-725BDB9B0673}"/>
              </a:ext>
            </a:extLst>
          </p:cNvPr>
          <p:cNvSpPr>
            <a:spLocks noGrp="1"/>
          </p:cNvSpPr>
          <p:nvPr>
            <p:ph type="title"/>
          </p:nvPr>
        </p:nvSpPr>
        <p:spPr/>
        <p:txBody>
          <a:bodyPr/>
          <a:lstStyle/>
          <a:p>
            <a:r>
              <a:rPr lang="en-US" dirty="0"/>
              <a:t>API Use Case</a:t>
            </a:r>
          </a:p>
        </p:txBody>
      </p:sp>
      <p:pic>
        <p:nvPicPr>
          <p:cNvPr id="7" name="Picture 6">
            <a:extLst>
              <a:ext uri="{FF2B5EF4-FFF2-40B4-BE49-F238E27FC236}">
                <a16:creationId xmlns:a16="http://schemas.microsoft.com/office/drawing/2014/main" id="{61C5C2C1-8AC3-8B5C-0CE6-F12325A3A741}"/>
              </a:ext>
            </a:extLst>
          </p:cNvPr>
          <p:cNvPicPr>
            <a:picLocks noChangeAspect="1"/>
          </p:cNvPicPr>
          <p:nvPr/>
        </p:nvPicPr>
        <p:blipFill>
          <a:blip r:embed="rId3"/>
          <a:stretch>
            <a:fillRect/>
          </a:stretch>
        </p:blipFill>
        <p:spPr>
          <a:xfrm>
            <a:off x="500291" y="2286230"/>
            <a:ext cx="8479174" cy="42466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53436A64-455B-2D42-39A1-E2FAFB0AA467}"/>
              </a:ext>
            </a:extLst>
          </p:cNvPr>
          <p:cNvPicPr>
            <a:picLocks noChangeAspect="1"/>
          </p:cNvPicPr>
          <p:nvPr/>
        </p:nvPicPr>
        <p:blipFill>
          <a:blip r:embed="rId4"/>
          <a:stretch>
            <a:fillRect/>
          </a:stretch>
        </p:blipFill>
        <p:spPr>
          <a:xfrm>
            <a:off x="4776951" y="1302013"/>
            <a:ext cx="6914758" cy="9842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CD8A4F37-33CD-1842-FB6D-E4B02BE2A73B}"/>
              </a:ext>
            </a:extLst>
          </p:cNvPr>
          <p:cNvSpPr txBox="1"/>
          <p:nvPr/>
        </p:nvSpPr>
        <p:spPr>
          <a:xfrm>
            <a:off x="1657232" y="1880792"/>
            <a:ext cx="2681685" cy="3077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b="1" dirty="0">
                <a:solidFill>
                  <a:schemeClr val="accent1"/>
                </a:solidFill>
                <a:effectLst/>
                <a:latin typeface="Calibri" panose="020F0502020204030204" pitchFamily="34" charset="0"/>
              </a:rPr>
              <a:t>Network Trace Towards backend</a:t>
            </a:r>
            <a:endParaRPr lang="en-US" b="1" dirty="0">
              <a:solidFill>
                <a:schemeClr val="accent1"/>
              </a:solidFill>
            </a:endParaRPr>
          </a:p>
        </p:txBody>
      </p:sp>
      <p:sp>
        <p:nvSpPr>
          <p:cNvPr id="9" name="TextBox 8">
            <a:extLst>
              <a:ext uri="{FF2B5EF4-FFF2-40B4-BE49-F238E27FC236}">
                <a16:creationId xmlns:a16="http://schemas.microsoft.com/office/drawing/2014/main" id="{6CF68CE5-90BA-5352-3592-5FCA25DB4A16}"/>
              </a:ext>
            </a:extLst>
          </p:cNvPr>
          <p:cNvSpPr txBox="1"/>
          <p:nvPr/>
        </p:nvSpPr>
        <p:spPr>
          <a:xfrm>
            <a:off x="6399560" y="826711"/>
            <a:ext cx="2681685" cy="3077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b="1" dirty="0">
                <a:solidFill>
                  <a:schemeClr val="accent1"/>
                </a:solidFill>
                <a:effectLst/>
                <a:latin typeface="Calibri" panose="020F0502020204030204" pitchFamily="34" charset="0"/>
              </a:rPr>
              <a:t>Insert Token Towards Backend</a:t>
            </a:r>
            <a:endParaRPr lang="en-US" b="1" dirty="0">
              <a:solidFill>
                <a:schemeClr val="accent1"/>
              </a:solidFill>
            </a:endParaRPr>
          </a:p>
        </p:txBody>
      </p:sp>
    </p:spTree>
    <p:extLst>
      <p:ext uri="{BB962C8B-B14F-4D97-AF65-F5344CB8AC3E}">
        <p14:creationId xmlns:p14="http://schemas.microsoft.com/office/powerpoint/2010/main" val="1469142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7C01FA-5DD3-AE75-14E9-BBEC0DB47512}"/>
              </a:ext>
            </a:extLst>
          </p:cNvPr>
          <p:cNvSpPr>
            <a:spLocks noGrp="1"/>
          </p:cNvSpPr>
          <p:nvPr>
            <p:ph type="title"/>
          </p:nvPr>
        </p:nvSpPr>
        <p:spPr/>
        <p:txBody>
          <a:bodyPr/>
          <a:lstStyle/>
          <a:p>
            <a:r>
              <a:rPr lang="en-US" dirty="0"/>
              <a:t>API Use Case</a:t>
            </a:r>
          </a:p>
        </p:txBody>
      </p:sp>
      <p:pic>
        <p:nvPicPr>
          <p:cNvPr id="5" name="Picture 4">
            <a:extLst>
              <a:ext uri="{FF2B5EF4-FFF2-40B4-BE49-F238E27FC236}">
                <a16:creationId xmlns:a16="http://schemas.microsoft.com/office/drawing/2014/main" id="{BAA6C45A-B072-AFCB-99E2-D00B63F1B56E}"/>
              </a:ext>
            </a:extLst>
          </p:cNvPr>
          <p:cNvPicPr>
            <a:picLocks noChangeAspect="1"/>
          </p:cNvPicPr>
          <p:nvPr/>
        </p:nvPicPr>
        <p:blipFill>
          <a:blip r:embed="rId3"/>
          <a:stretch>
            <a:fillRect/>
          </a:stretch>
        </p:blipFill>
        <p:spPr>
          <a:xfrm>
            <a:off x="1365684" y="1471086"/>
            <a:ext cx="8452854" cy="39111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 Placeholder 1">
            <a:extLst>
              <a:ext uri="{FF2B5EF4-FFF2-40B4-BE49-F238E27FC236}">
                <a16:creationId xmlns:a16="http://schemas.microsoft.com/office/drawing/2014/main" id="{BE773DCD-899E-9306-1435-389DE17BD30E}"/>
              </a:ext>
            </a:extLst>
          </p:cNvPr>
          <p:cNvSpPr>
            <a:spLocks noGrp="1"/>
          </p:cNvSpPr>
          <p:nvPr>
            <p:ph type="body" idx="1"/>
          </p:nvPr>
        </p:nvSpPr>
        <p:spPr>
          <a:xfrm>
            <a:off x="1739960" y="5578568"/>
            <a:ext cx="7843312" cy="954268"/>
          </a:xfrm>
        </p:spPr>
        <p:style>
          <a:lnRef idx="3">
            <a:schemeClr val="lt1"/>
          </a:lnRef>
          <a:fillRef idx="1">
            <a:schemeClr val="accent4"/>
          </a:fillRef>
          <a:effectRef idx="1">
            <a:schemeClr val="accent4"/>
          </a:effectRef>
          <a:fontRef idx="minor">
            <a:schemeClr val="lt1"/>
          </a:fontRef>
        </p:style>
        <p:txBody>
          <a:bodyPr>
            <a:normAutofit/>
          </a:bodyPr>
          <a:lstStyle/>
          <a:p>
            <a:pPr>
              <a:buFont typeface="Arial" panose="020B0604020202020204" pitchFamily="34" charset="0"/>
              <a:buChar char="•"/>
            </a:pPr>
            <a:r>
              <a:rPr lang="en-US" sz="1200" b="1" dirty="0">
                <a:latin typeface="Calibri" panose="020F0502020204030204" pitchFamily="34" charset="0"/>
                <a:cs typeface="Calibri" panose="020F0502020204030204" pitchFamily="34" charset="0"/>
              </a:rPr>
              <a:t>ID_TOKEN insert will work only with out of band acquired tokens </a:t>
            </a:r>
          </a:p>
          <a:p>
            <a:pPr>
              <a:buFont typeface="Arial" panose="020B0604020202020204" pitchFamily="34" charset="0"/>
              <a:buChar char="•"/>
            </a:pPr>
            <a:r>
              <a:rPr lang="en-US" sz="1200" b="1" dirty="0">
                <a:latin typeface="Calibri" panose="020F0502020204030204" pitchFamily="34" charset="0"/>
                <a:cs typeface="Calibri" panose="020F0502020204030204" pitchFamily="34" charset="0"/>
              </a:rPr>
              <a:t>Native clients can obtain tokens out of band and can present those tokens to the NetScaler appliance for access.</a:t>
            </a:r>
          </a:p>
        </p:txBody>
      </p:sp>
    </p:spTree>
    <p:extLst>
      <p:ext uri="{BB962C8B-B14F-4D97-AF65-F5344CB8AC3E}">
        <p14:creationId xmlns:p14="http://schemas.microsoft.com/office/powerpoint/2010/main" val="132213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27AC6F-8B3E-2833-0E54-A5384D89379E}"/>
              </a:ext>
            </a:extLst>
          </p:cNvPr>
          <p:cNvSpPr>
            <a:spLocks noGrp="1"/>
          </p:cNvSpPr>
          <p:nvPr>
            <p:ph type="title"/>
          </p:nvPr>
        </p:nvSpPr>
        <p:spPr/>
        <p:txBody>
          <a:bodyPr/>
          <a:lstStyle/>
          <a:p>
            <a:r>
              <a:rPr lang="en-US" dirty="0"/>
              <a:t>B2C Subscribers</a:t>
            </a:r>
          </a:p>
        </p:txBody>
      </p:sp>
      <p:pic>
        <p:nvPicPr>
          <p:cNvPr id="5" name="Picture 4">
            <a:extLst>
              <a:ext uri="{FF2B5EF4-FFF2-40B4-BE49-F238E27FC236}">
                <a16:creationId xmlns:a16="http://schemas.microsoft.com/office/drawing/2014/main" id="{080ED915-C3B6-CF85-717C-08F8E76FE250}"/>
              </a:ext>
            </a:extLst>
          </p:cNvPr>
          <p:cNvPicPr>
            <a:picLocks noChangeAspect="1"/>
          </p:cNvPicPr>
          <p:nvPr/>
        </p:nvPicPr>
        <p:blipFill>
          <a:blip r:embed="rId3"/>
          <a:stretch>
            <a:fillRect/>
          </a:stretch>
        </p:blipFill>
        <p:spPr>
          <a:xfrm>
            <a:off x="584401" y="1970249"/>
            <a:ext cx="7010498" cy="2917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15600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860CD-26A5-D491-D25D-637C85B6B3A2}"/>
              </a:ext>
            </a:extLst>
          </p:cNvPr>
          <p:cNvSpPr>
            <a:spLocks noGrp="1"/>
          </p:cNvSpPr>
          <p:nvPr>
            <p:ph type="title"/>
          </p:nvPr>
        </p:nvSpPr>
        <p:spPr/>
        <p:txBody>
          <a:bodyPr>
            <a:normAutofit/>
          </a:bodyPr>
          <a:lstStyle/>
          <a:p>
            <a:r>
              <a:rPr lang="en-US" dirty="0"/>
              <a:t>Connection Multiplexing</a:t>
            </a:r>
          </a:p>
        </p:txBody>
      </p:sp>
      <p:pic>
        <p:nvPicPr>
          <p:cNvPr id="5" name="Picture 4">
            <a:extLst>
              <a:ext uri="{FF2B5EF4-FFF2-40B4-BE49-F238E27FC236}">
                <a16:creationId xmlns:a16="http://schemas.microsoft.com/office/drawing/2014/main" id="{427C731A-71AD-7C2B-BD08-21A65DD8D24B}"/>
              </a:ext>
            </a:extLst>
          </p:cNvPr>
          <p:cNvPicPr>
            <a:picLocks noChangeAspect="1"/>
          </p:cNvPicPr>
          <p:nvPr/>
        </p:nvPicPr>
        <p:blipFill>
          <a:blip r:embed="rId3"/>
          <a:stretch>
            <a:fillRect/>
          </a:stretch>
        </p:blipFill>
        <p:spPr>
          <a:xfrm>
            <a:off x="583839" y="1632517"/>
            <a:ext cx="7099721" cy="46535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 Placeholder 1">
            <a:extLst>
              <a:ext uri="{FF2B5EF4-FFF2-40B4-BE49-F238E27FC236}">
                <a16:creationId xmlns:a16="http://schemas.microsoft.com/office/drawing/2014/main" id="{1A5D4D9D-6E03-907C-E55F-48511F914390}"/>
              </a:ext>
            </a:extLst>
          </p:cNvPr>
          <p:cNvSpPr>
            <a:spLocks noGrp="1"/>
          </p:cNvSpPr>
          <p:nvPr>
            <p:ph type="body" idx="1"/>
          </p:nvPr>
        </p:nvSpPr>
        <p:spPr>
          <a:xfrm>
            <a:off x="7683560" y="5225483"/>
            <a:ext cx="4114904" cy="949576"/>
          </a:xfrm>
        </p:spPr>
        <p:style>
          <a:lnRef idx="3">
            <a:schemeClr val="lt1"/>
          </a:lnRef>
          <a:fillRef idx="1">
            <a:schemeClr val="accent4"/>
          </a:fillRef>
          <a:effectRef idx="1">
            <a:schemeClr val="accent4"/>
          </a:effectRef>
          <a:fontRef idx="minor">
            <a:schemeClr val="lt1"/>
          </a:fontRef>
        </p:style>
        <p:txBody>
          <a:bodyPr>
            <a:normAutofit lnSpcReduction="10000"/>
          </a:bodyPr>
          <a:lstStyle/>
          <a:p>
            <a:pPr>
              <a:buFont typeface="Arial" panose="020B0604020202020204" pitchFamily="34" charset="0"/>
              <a:buChar char="•"/>
            </a:pPr>
            <a:r>
              <a:rPr lang="en-US" sz="1200" b="1" dirty="0">
                <a:latin typeface="Calibri" panose="020F0502020204030204" pitchFamily="34" charset="0"/>
                <a:cs typeface="Calibri" panose="020F0502020204030204" pitchFamily="34" charset="0"/>
              </a:rPr>
              <a:t>HTTP Connection Reuse</a:t>
            </a:r>
          </a:p>
          <a:p>
            <a:pPr>
              <a:buFont typeface="Arial" panose="020B0604020202020204" pitchFamily="34" charset="0"/>
              <a:buChar char="•"/>
            </a:pPr>
            <a:r>
              <a:rPr lang="en-US" sz="1200" b="1" dirty="0">
                <a:latin typeface="Calibri" panose="020F0502020204030204" pitchFamily="34" charset="0"/>
                <a:cs typeface="Calibri" panose="020F0502020204030204" pitchFamily="34" charset="0"/>
              </a:rPr>
              <a:t>Controlled via “Connection” Header</a:t>
            </a:r>
          </a:p>
          <a:p>
            <a:pPr>
              <a:buFont typeface="Arial" panose="020B0604020202020204" pitchFamily="34" charset="0"/>
              <a:buChar char="•"/>
            </a:pPr>
            <a:r>
              <a:rPr lang="en-US" sz="1200" b="1" dirty="0">
                <a:latin typeface="Calibri" panose="020F0502020204030204" pitchFamily="34" charset="0"/>
                <a:cs typeface="Calibri" panose="020F0502020204030204" pitchFamily="34" charset="0"/>
              </a:rPr>
              <a:t>Should include NetScaler AAA cookie – NSC_TMAS</a:t>
            </a:r>
          </a:p>
        </p:txBody>
      </p:sp>
      <p:pic>
        <p:nvPicPr>
          <p:cNvPr id="6" name="Picture 5">
            <a:extLst>
              <a:ext uri="{FF2B5EF4-FFF2-40B4-BE49-F238E27FC236}">
                <a16:creationId xmlns:a16="http://schemas.microsoft.com/office/drawing/2014/main" id="{FE42AD60-31B5-24A9-3BC2-73A545EE9601}"/>
              </a:ext>
            </a:extLst>
          </p:cNvPr>
          <p:cNvPicPr>
            <a:picLocks noChangeAspect="1"/>
          </p:cNvPicPr>
          <p:nvPr/>
        </p:nvPicPr>
        <p:blipFill>
          <a:blip r:embed="rId4"/>
          <a:stretch>
            <a:fillRect/>
          </a:stretch>
        </p:blipFill>
        <p:spPr>
          <a:xfrm>
            <a:off x="7311563" y="342470"/>
            <a:ext cx="4486901" cy="20576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85405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71BFF6-DA0F-D6BF-D51C-0B17E95E81AC}"/>
              </a:ext>
            </a:extLst>
          </p:cNvPr>
          <p:cNvSpPr>
            <a:spLocks noGrp="1"/>
          </p:cNvSpPr>
          <p:nvPr>
            <p:ph type="title"/>
          </p:nvPr>
        </p:nvSpPr>
        <p:spPr/>
        <p:txBody>
          <a:bodyPr/>
          <a:lstStyle/>
          <a:p>
            <a:r>
              <a:rPr lang="en-US" dirty="0"/>
              <a:t>Connection Multiplexing</a:t>
            </a:r>
          </a:p>
        </p:txBody>
      </p:sp>
      <p:pic>
        <p:nvPicPr>
          <p:cNvPr id="5" name="Picture 4">
            <a:extLst>
              <a:ext uri="{FF2B5EF4-FFF2-40B4-BE49-F238E27FC236}">
                <a16:creationId xmlns:a16="http://schemas.microsoft.com/office/drawing/2014/main" id="{6A13DF34-D0E3-D54D-3644-C3555A2CAFE3}"/>
              </a:ext>
            </a:extLst>
          </p:cNvPr>
          <p:cNvPicPr>
            <a:picLocks noChangeAspect="1"/>
          </p:cNvPicPr>
          <p:nvPr/>
        </p:nvPicPr>
        <p:blipFill>
          <a:blip r:embed="rId3"/>
          <a:stretch>
            <a:fillRect/>
          </a:stretch>
        </p:blipFill>
        <p:spPr>
          <a:xfrm>
            <a:off x="797819" y="1502199"/>
            <a:ext cx="8474969" cy="21902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F5039233-247F-B7C8-BBDD-6E2A5201DB3B}"/>
              </a:ext>
            </a:extLst>
          </p:cNvPr>
          <p:cNvPicPr>
            <a:picLocks noChangeAspect="1"/>
          </p:cNvPicPr>
          <p:nvPr/>
        </p:nvPicPr>
        <p:blipFill>
          <a:blip r:embed="rId4"/>
          <a:stretch>
            <a:fillRect/>
          </a:stretch>
        </p:blipFill>
        <p:spPr>
          <a:xfrm>
            <a:off x="797819" y="4070076"/>
            <a:ext cx="9002381" cy="16956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87480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C1FEA-D4A0-E091-4A41-F58E381CBEA7}"/>
              </a:ext>
            </a:extLst>
          </p:cNvPr>
          <p:cNvPicPr>
            <a:picLocks noChangeAspect="1"/>
          </p:cNvPicPr>
          <p:nvPr/>
        </p:nvPicPr>
        <p:blipFill>
          <a:blip r:embed="rId3"/>
          <a:stretch>
            <a:fillRect/>
          </a:stretch>
        </p:blipFill>
        <p:spPr>
          <a:xfrm>
            <a:off x="721387" y="1970706"/>
            <a:ext cx="4874604" cy="38937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Picture 22">
            <a:extLst>
              <a:ext uri="{FF2B5EF4-FFF2-40B4-BE49-F238E27FC236}">
                <a16:creationId xmlns:a16="http://schemas.microsoft.com/office/drawing/2014/main" id="{A73E2A61-CD7F-5B5D-E705-EAE6B3220BD2}"/>
              </a:ext>
            </a:extLst>
          </p:cNvPr>
          <p:cNvPicPr>
            <a:picLocks noChangeAspect="1"/>
          </p:cNvPicPr>
          <p:nvPr/>
        </p:nvPicPr>
        <p:blipFill>
          <a:blip r:embed="rId4"/>
          <a:stretch>
            <a:fillRect/>
          </a:stretch>
        </p:blipFill>
        <p:spPr>
          <a:xfrm>
            <a:off x="2811217" y="5380435"/>
            <a:ext cx="5248099" cy="1312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itle 2">
            <a:extLst>
              <a:ext uri="{FF2B5EF4-FFF2-40B4-BE49-F238E27FC236}">
                <a16:creationId xmlns:a16="http://schemas.microsoft.com/office/drawing/2014/main" id="{0F0EF703-C942-5556-DE81-A4F2B10D7AB4}"/>
              </a:ext>
            </a:extLst>
          </p:cNvPr>
          <p:cNvSpPr>
            <a:spLocks noGrp="1"/>
          </p:cNvSpPr>
          <p:nvPr>
            <p:ph type="title"/>
          </p:nvPr>
        </p:nvSpPr>
        <p:spPr/>
        <p:txBody>
          <a:bodyPr>
            <a:normAutofit/>
          </a:bodyPr>
          <a:lstStyle/>
          <a:p>
            <a:r>
              <a:rPr lang="en-US" dirty="0"/>
              <a:t>SAML 2.0 Multi-Tenant</a:t>
            </a:r>
          </a:p>
        </p:txBody>
      </p:sp>
      <p:pic>
        <p:nvPicPr>
          <p:cNvPr id="7" name="Picture 6">
            <a:extLst>
              <a:ext uri="{FF2B5EF4-FFF2-40B4-BE49-F238E27FC236}">
                <a16:creationId xmlns:a16="http://schemas.microsoft.com/office/drawing/2014/main" id="{39883149-10B7-1AC0-7AE0-5B939911C51D}"/>
              </a:ext>
            </a:extLst>
          </p:cNvPr>
          <p:cNvPicPr>
            <a:picLocks noChangeAspect="1"/>
          </p:cNvPicPr>
          <p:nvPr/>
        </p:nvPicPr>
        <p:blipFill>
          <a:blip r:embed="rId5"/>
          <a:stretch>
            <a:fillRect/>
          </a:stretch>
        </p:blipFill>
        <p:spPr>
          <a:xfrm>
            <a:off x="4195483" y="1533166"/>
            <a:ext cx="4940874" cy="2166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id="{B678F1E1-3470-9BF5-F09A-0DB0E1A9913A}"/>
              </a:ext>
            </a:extLst>
          </p:cNvPr>
          <p:cNvSpPr txBox="1"/>
          <p:nvPr/>
        </p:nvSpPr>
        <p:spPr>
          <a:xfrm>
            <a:off x="506507" y="1569399"/>
            <a:ext cx="3688976" cy="27699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0" marR="0">
              <a:spcBef>
                <a:spcPts val="0"/>
              </a:spcBef>
              <a:spcAft>
                <a:spcPts val="0"/>
              </a:spcAft>
            </a:pPr>
            <a:r>
              <a:rPr lang="en-US" sz="1200" b="1" dirty="0">
                <a:solidFill>
                  <a:schemeClr val="accent1"/>
                </a:solidFill>
                <a:effectLst/>
                <a:latin typeface="Calibri" panose="020F0502020204030204" pitchFamily="34" charset="0"/>
              </a:rPr>
              <a:t>1. Register a SAML Azure App with Logon Entity ID etc. </a:t>
            </a:r>
          </a:p>
        </p:txBody>
      </p:sp>
      <p:sp>
        <p:nvSpPr>
          <p:cNvPr id="15" name="TextBox 14">
            <a:extLst>
              <a:ext uri="{FF2B5EF4-FFF2-40B4-BE49-F238E27FC236}">
                <a16:creationId xmlns:a16="http://schemas.microsoft.com/office/drawing/2014/main" id="{FBEEB902-8AF0-10EE-CB7D-5BC54BF7F5CA}"/>
              </a:ext>
            </a:extLst>
          </p:cNvPr>
          <p:cNvSpPr txBox="1"/>
          <p:nvPr/>
        </p:nvSpPr>
        <p:spPr>
          <a:xfrm>
            <a:off x="4133483" y="1114292"/>
            <a:ext cx="4140941" cy="27699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0" marR="0">
              <a:spcBef>
                <a:spcPts val="0"/>
              </a:spcBef>
              <a:spcAft>
                <a:spcPts val="0"/>
              </a:spcAft>
            </a:pPr>
            <a:r>
              <a:rPr lang="en-US" sz="1200" b="1" dirty="0">
                <a:solidFill>
                  <a:schemeClr val="accent1"/>
                </a:solidFill>
                <a:latin typeface="Calibri" panose="020F0502020204030204" pitchFamily="34" charset="0"/>
              </a:rPr>
              <a:t>2. Disable User Assignment Required.</a:t>
            </a:r>
            <a:r>
              <a:rPr lang="en-US" sz="1200" b="1" dirty="0">
                <a:solidFill>
                  <a:schemeClr val="accent1"/>
                </a:solidFill>
                <a:effectLst/>
                <a:latin typeface="Calibri" panose="020F0502020204030204" pitchFamily="34" charset="0"/>
              </a:rPr>
              <a:t> </a:t>
            </a:r>
          </a:p>
        </p:txBody>
      </p:sp>
      <p:sp>
        <p:nvSpPr>
          <p:cNvPr id="17" name="TextBox 16">
            <a:extLst>
              <a:ext uri="{FF2B5EF4-FFF2-40B4-BE49-F238E27FC236}">
                <a16:creationId xmlns:a16="http://schemas.microsoft.com/office/drawing/2014/main" id="{DBC53214-A7FF-E61A-9C72-DF51C714FC40}"/>
              </a:ext>
            </a:extLst>
          </p:cNvPr>
          <p:cNvSpPr txBox="1"/>
          <p:nvPr/>
        </p:nvSpPr>
        <p:spPr>
          <a:xfrm>
            <a:off x="151134" y="6492856"/>
            <a:ext cx="5055339" cy="27699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0" marR="0">
              <a:spcBef>
                <a:spcPts val="0"/>
              </a:spcBef>
              <a:spcAft>
                <a:spcPts val="0"/>
              </a:spcAft>
            </a:pPr>
            <a:r>
              <a:rPr lang="en-US" sz="1200" b="1" dirty="0">
                <a:solidFill>
                  <a:schemeClr val="accent1"/>
                </a:solidFill>
                <a:latin typeface="Calibri" panose="020F0502020204030204" pitchFamily="34" charset="0"/>
              </a:rPr>
              <a:t>4. </a:t>
            </a:r>
            <a:r>
              <a:rPr lang="en-US" sz="1200" b="1" dirty="0">
                <a:solidFill>
                  <a:schemeClr val="accent1"/>
                </a:solidFill>
                <a:effectLst/>
                <a:latin typeface="Calibri" panose="020F0502020204030204" pitchFamily="34" charset="0"/>
              </a:rPr>
              <a:t> SAML does not support Tenant-ID claim. But we can use the UPN.</a:t>
            </a:r>
          </a:p>
        </p:txBody>
      </p:sp>
      <p:pic>
        <p:nvPicPr>
          <p:cNvPr id="9" name="Picture 8">
            <a:extLst>
              <a:ext uri="{FF2B5EF4-FFF2-40B4-BE49-F238E27FC236}">
                <a16:creationId xmlns:a16="http://schemas.microsoft.com/office/drawing/2014/main" id="{380E240D-A178-7606-B40A-6148D788BC71}"/>
              </a:ext>
            </a:extLst>
          </p:cNvPr>
          <p:cNvPicPr>
            <a:picLocks noChangeAspect="1"/>
          </p:cNvPicPr>
          <p:nvPr/>
        </p:nvPicPr>
        <p:blipFill>
          <a:blip r:embed="rId6"/>
          <a:stretch>
            <a:fillRect/>
          </a:stretch>
        </p:blipFill>
        <p:spPr>
          <a:xfrm>
            <a:off x="5880850" y="3779554"/>
            <a:ext cx="5952564" cy="15697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64FC6797-27D6-9E8B-4BA7-8EC765DAC4D7}"/>
              </a:ext>
            </a:extLst>
          </p:cNvPr>
          <p:cNvPicPr>
            <a:picLocks noChangeAspect="1"/>
          </p:cNvPicPr>
          <p:nvPr/>
        </p:nvPicPr>
        <p:blipFill>
          <a:blip r:embed="rId7"/>
          <a:stretch>
            <a:fillRect/>
          </a:stretch>
        </p:blipFill>
        <p:spPr>
          <a:xfrm>
            <a:off x="8191729" y="4888217"/>
            <a:ext cx="3729319" cy="1501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TextBox 15">
            <a:extLst>
              <a:ext uri="{FF2B5EF4-FFF2-40B4-BE49-F238E27FC236}">
                <a16:creationId xmlns:a16="http://schemas.microsoft.com/office/drawing/2014/main" id="{691C0622-D37C-B85F-76CC-FE8075FCABDD}"/>
              </a:ext>
            </a:extLst>
          </p:cNvPr>
          <p:cNvSpPr txBox="1"/>
          <p:nvPr/>
        </p:nvSpPr>
        <p:spPr>
          <a:xfrm>
            <a:off x="7692473" y="3819423"/>
            <a:ext cx="4140941" cy="27699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0" marR="0">
              <a:spcBef>
                <a:spcPts val="0"/>
              </a:spcBef>
              <a:spcAft>
                <a:spcPts val="0"/>
              </a:spcAft>
            </a:pPr>
            <a:r>
              <a:rPr lang="en-US" sz="1200" b="1" dirty="0">
                <a:solidFill>
                  <a:schemeClr val="accent1"/>
                </a:solidFill>
                <a:effectLst/>
                <a:latin typeface="Calibri" panose="020F0502020204030204" pitchFamily="34" charset="0"/>
              </a:rPr>
              <a:t>3. Enable Multi-Tenancy and add </a:t>
            </a:r>
            <a:r>
              <a:rPr lang="en-US" sz="1200" b="1" dirty="0" err="1">
                <a:solidFill>
                  <a:schemeClr val="accent1"/>
                </a:solidFill>
                <a:effectLst/>
                <a:latin typeface="Calibri" panose="020F0502020204030204" pitchFamily="34" charset="0"/>
              </a:rPr>
              <a:t>User.Read</a:t>
            </a:r>
            <a:r>
              <a:rPr lang="en-US" sz="1200" b="1" dirty="0">
                <a:solidFill>
                  <a:schemeClr val="accent1"/>
                </a:solidFill>
                <a:effectLst/>
                <a:latin typeface="Calibri" panose="020F0502020204030204" pitchFamily="34" charset="0"/>
              </a:rPr>
              <a:t> Permissions </a:t>
            </a:r>
          </a:p>
        </p:txBody>
      </p:sp>
    </p:spTree>
    <p:extLst>
      <p:ext uri="{BB962C8B-B14F-4D97-AF65-F5344CB8AC3E}">
        <p14:creationId xmlns:p14="http://schemas.microsoft.com/office/powerpoint/2010/main" val="436879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1D934B-2DDC-B778-24F2-82B7F79A9DA1}"/>
              </a:ext>
            </a:extLst>
          </p:cNvPr>
          <p:cNvSpPr>
            <a:spLocks noGrp="1"/>
          </p:cNvSpPr>
          <p:nvPr>
            <p:ph type="title"/>
          </p:nvPr>
        </p:nvSpPr>
        <p:spPr/>
        <p:txBody>
          <a:bodyPr/>
          <a:lstStyle/>
          <a:p>
            <a:r>
              <a:rPr lang="en-US" dirty="0"/>
              <a:t>SAML 2.0 NetScaler Config</a:t>
            </a:r>
          </a:p>
        </p:txBody>
      </p:sp>
      <p:sp>
        <p:nvSpPr>
          <p:cNvPr id="5" name="TextBox 4">
            <a:extLst>
              <a:ext uri="{FF2B5EF4-FFF2-40B4-BE49-F238E27FC236}">
                <a16:creationId xmlns:a16="http://schemas.microsoft.com/office/drawing/2014/main" id="{DF0EFB6C-AE3B-BD8E-C7AD-F68BC76111BB}"/>
              </a:ext>
            </a:extLst>
          </p:cNvPr>
          <p:cNvSpPr txBox="1"/>
          <p:nvPr/>
        </p:nvSpPr>
        <p:spPr>
          <a:xfrm>
            <a:off x="671115" y="1410307"/>
            <a:ext cx="4322226"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200" b="1" dirty="0">
                <a:solidFill>
                  <a:schemeClr val="accent1"/>
                </a:solidFill>
                <a:effectLst/>
                <a:latin typeface="Calibri" panose="020F0502020204030204" pitchFamily="34" charset="0"/>
              </a:rPr>
              <a:t>1. Populate Manually all the info. The Federation Metadata XML will contain Tenant Info. Use Redirect or Post for binding .</a:t>
            </a:r>
            <a:endParaRPr lang="en-US" sz="1200" b="1" dirty="0">
              <a:solidFill>
                <a:schemeClr val="accent1"/>
              </a:solidFill>
            </a:endParaRPr>
          </a:p>
        </p:txBody>
      </p:sp>
      <p:pic>
        <p:nvPicPr>
          <p:cNvPr id="7" name="Picture 6">
            <a:extLst>
              <a:ext uri="{FF2B5EF4-FFF2-40B4-BE49-F238E27FC236}">
                <a16:creationId xmlns:a16="http://schemas.microsoft.com/office/drawing/2014/main" id="{491724D7-5B05-ABE6-0D0E-89FE42384662}"/>
              </a:ext>
            </a:extLst>
          </p:cNvPr>
          <p:cNvPicPr>
            <a:picLocks noChangeAspect="1"/>
          </p:cNvPicPr>
          <p:nvPr/>
        </p:nvPicPr>
        <p:blipFill>
          <a:blip r:embed="rId3"/>
          <a:stretch>
            <a:fillRect/>
          </a:stretch>
        </p:blipFill>
        <p:spPr>
          <a:xfrm>
            <a:off x="751195" y="2007540"/>
            <a:ext cx="6296904" cy="10574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11DC8189-9C15-54BF-D07F-2B961C2399E0}"/>
              </a:ext>
            </a:extLst>
          </p:cNvPr>
          <p:cNvPicPr>
            <a:picLocks noChangeAspect="1"/>
          </p:cNvPicPr>
          <p:nvPr/>
        </p:nvPicPr>
        <p:blipFill>
          <a:blip r:embed="rId4"/>
          <a:stretch>
            <a:fillRect/>
          </a:stretch>
        </p:blipFill>
        <p:spPr>
          <a:xfrm>
            <a:off x="518113" y="3136886"/>
            <a:ext cx="3865629" cy="35632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10" name="Table 9">
            <a:extLst>
              <a:ext uri="{FF2B5EF4-FFF2-40B4-BE49-F238E27FC236}">
                <a16:creationId xmlns:a16="http://schemas.microsoft.com/office/drawing/2014/main" id="{E1F7D6E1-0E19-6BCD-0374-F6EA74C392BC}"/>
              </a:ext>
            </a:extLst>
          </p:cNvPr>
          <p:cNvGraphicFramePr>
            <a:graphicFrameLocks noGrp="1"/>
          </p:cNvGraphicFramePr>
          <p:nvPr>
            <p:extLst>
              <p:ext uri="{D42A27DB-BD31-4B8C-83A1-F6EECF244321}">
                <p14:modId xmlns:p14="http://schemas.microsoft.com/office/powerpoint/2010/main" val="1366745120"/>
              </p:ext>
            </p:extLst>
          </p:nvPr>
        </p:nvGraphicFramePr>
        <p:xfrm>
          <a:off x="5047130" y="1141067"/>
          <a:ext cx="7046258" cy="975360"/>
        </p:xfrm>
        <a:graphic>
          <a:graphicData uri="http://schemas.openxmlformats.org/drawingml/2006/table">
            <a:tbl>
              <a:tblPr/>
              <a:tblGrid>
                <a:gridCol w="1694329">
                  <a:extLst>
                    <a:ext uri="{9D8B030D-6E8A-4147-A177-3AD203B41FA5}">
                      <a16:colId xmlns:a16="http://schemas.microsoft.com/office/drawing/2014/main" val="253216658"/>
                    </a:ext>
                  </a:extLst>
                </a:gridCol>
                <a:gridCol w="5351929">
                  <a:extLst>
                    <a:ext uri="{9D8B030D-6E8A-4147-A177-3AD203B41FA5}">
                      <a16:colId xmlns:a16="http://schemas.microsoft.com/office/drawing/2014/main" val="213683221"/>
                    </a:ext>
                  </a:extLst>
                </a:gridCol>
              </a:tblGrid>
              <a:tr h="0">
                <a:tc>
                  <a:txBody>
                    <a:bodyPr/>
                    <a:lstStyle/>
                    <a:p>
                      <a:pPr marL="0" marR="0" fontAlgn="t">
                        <a:spcBef>
                          <a:spcPts val="0"/>
                        </a:spcBef>
                        <a:spcAft>
                          <a:spcPts val="0"/>
                        </a:spcAft>
                      </a:pPr>
                      <a:r>
                        <a:rPr lang="en-US" sz="1100" b="1" dirty="0">
                          <a:solidFill>
                            <a:schemeClr val="accent1"/>
                          </a:solidFill>
                          <a:effectLst/>
                          <a:latin typeface="Calibri" panose="020F0502020204030204" pitchFamily="34" charset="0"/>
                        </a:rPr>
                        <a:t>Single Tenant Redirect Url: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en-US" sz="1100" b="1">
                          <a:solidFill>
                            <a:schemeClr val="accent1"/>
                          </a:solidFill>
                          <a:effectLst/>
                          <a:latin typeface="Calibri" panose="020F0502020204030204" pitchFamily="34" charset="0"/>
                        </a:rPr>
                        <a:t> </a:t>
                      </a:r>
                      <a:r>
                        <a:rPr lang="en-US" sz="1100" b="1">
                          <a:solidFill>
                            <a:schemeClr val="accent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https://login.microsoftonline.com/7b027649-48a4-4b51-9fbb-f035395571ad/saml2</a:t>
                      </a:r>
                      <a:endParaRPr lang="en-US" sz="1100" b="1">
                        <a:solidFill>
                          <a:schemeClr val="accent1"/>
                        </a:solidFill>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4129402972"/>
                  </a:ext>
                </a:extLst>
              </a:tr>
              <a:tr h="0">
                <a:tc>
                  <a:txBody>
                    <a:bodyPr/>
                    <a:lstStyle/>
                    <a:p>
                      <a:pPr marL="0" marR="0" fontAlgn="t">
                        <a:spcBef>
                          <a:spcPts val="0"/>
                        </a:spcBef>
                        <a:spcAft>
                          <a:spcPts val="0"/>
                        </a:spcAft>
                      </a:pPr>
                      <a:r>
                        <a:rPr lang="en-US" sz="1100" b="1" dirty="0">
                          <a:solidFill>
                            <a:schemeClr val="accent1"/>
                          </a:solidFill>
                          <a:effectLst/>
                          <a:latin typeface="Calibri" panose="020F0502020204030204" pitchFamily="34" charset="0"/>
                        </a:rPr>
                        <a:t>Multi-Tenant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en-US" sz="1100" b="1" dirty="0">
                          <a:solidFill>
                            <a:schemeClr val="accent1"/>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https://login.microsoftonline.com/common/saml2</a:t>
                      </a:r>
                      <a:endParaRPr lang="en-US" sz="1100" b="1" dirty="0">
                        <a:solidFill>
                          <a:schemeClr val="accent1"/>
                        </a:solidFill>
                        <a:effectLst/>
                        <a:latin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3504603958"/>
                  </a:ext>
                </a:extLst>
              </a:tr>
              <a:tr h="0">
                <a:tc>
                  <a:txBody>
                    <a:bodyPr/>
                    <a:lstStyle/>
                    <a:p>
                      <a:pPr marL="0" marR="0" fontAlgn="t">
                        <a:spcBef>
                          <a:spcPts val="0"/>
                        </a:spcBef>
                        <a:spcAft>
                          <a:spcPts val="0"/>
                        </a:spcAft>
                      </a:pPr>
                      <a:r>
                        <a:rPr lang="en-US" sz="1100" b="1" dirty="0">
                          <a:solidFill>
                            <a:schemeClr val="accent1"/>
                          </a:solidFill>
                          <a:effectLst/>
                          <a:latin typeface="Calibri" panose="020F0502020204030204" pitchFamily="34" charset="0"/>
                        </a:rPr>
                        <a:t>Metadata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tc>
                  <a:txBody>
                    <a:bodyPr/>
                    <a:lstStyle/>
                    <a:p>
                      <a:pPr marL="0" marR="0" fontAlgn="t">
                        <a:spcBef>
                          <a:spcPts val="0"/>
                        </a:spcBef>
                        <a:spcAft>
                          <a:spcPts val="0"/>
                        </a:spcAft>
                      </a:pPr>
                      <a:r>
                        <a:rPr lang="en-US" sz="1100" b="1" dirty="0">
                          <a:solidFill>
                            <a:schemeClr val="accent1"/>
                          </a:solidFill>
                          <a:effectLst/>
                          <a:latin typeface="Calibri" panose="020F0502020204030204" pitchFamily="34" charset="0"/>
                        </a:rPr>
                        <a:t>https://login.microsoftonline.com/common/FederationMetadata/2007-06/FederationMetadata.xml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noFill/>
                  </a:tcPr>
                </a:tc>
                <a:extLst>
                  <a:ext uri="{0D108BD9-81ED-4DB2-BD59-A6C34878D82A}">
                    <a16:rowId xmlns:a16="http://schemas.microsoft.com/office/drawing/2014/main" val="463697599"/>
                  </a:ext>
                </a:extLst>
              </a:tr>
            </a:tbl>
          </a:graphicData>
        </a:graphic>
      </p:graphicFrame>
      <p:pic>
        <p:nvPicPr>
          <p:cNvPr id="12" name="Picture 11">
            <a:extLst>
              <a:ext uri="{FF2B5EF4-FFF2-40B4-BE49-F238E27FC236}">
                <a16:creationId xmlns:a16="http://schemas.microsoft.com/office/drawing/2014/main" id="{26CEBDEB-1779-460F-22D3-A0D8F955F2DC}"/>
              </a:ext>
            </a:extLst>
          </p:cNvPr>
          <p:cNvPicPr>
            <a:picLocks noChangeAspect="1"/>
          </p:cNvPicPr>
          <p:nvPr/>
        </p:nvPicPr>
        <p:blipFill>
          <a:blip r:embed="rId7"/>
          <a:stretch>
            <a:fillRect/>
          </a:stretch>
        </p:blipFill>
        <p:spPr>
          <a:xfrm>
            <a:off x="3158290" y="3301404"/>
            <a:ext cx="3475592" cy="33986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B3558259-A874-8057-EB52-EB51AFD74A3B}"/>
              </a:ext>
            </a:extLst>
          </p:cNvPr>
          <p:cNvPicPr>
            <a:picLocks noChangeAspect="1"/>
          </p:cNvPicPr>
          <p:nvPr/>
        </p:nvPicPr>
        <p:blipFill>
          <a:blip r:embed="rId8"/>
          <a:stretch>
            <a:fillRect/>
          </a:stretch>
        </p:blipFill>
        <p:spPr>
          <a:xfrm>
            <a:off x="5812493" y="3301404"/>
            <a:ext cx="2757766" cy="12966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15">
            <a:extLst>
              <a:ext uri="{FF2B5EF4-FFF2-40B4-BE49-F238E27FC236}">
                <a16:creationId xmlns:a16="http://schemas.microsoft.com/office/drawing/2014/main" id="{E8A31D36-669B-5BEB-4DDA-5CB41FF8CCB7}"/>
              </a:ext>
            </a:extLst>
          </p:cNvPr>
          <p:cNvPicPr>
            <a:picLocks noChangeAspect="1"/>
          </p:cNvPicPr>
          <p:nvPr/>
        </p:nvPicPr>
        <p:blipFill>
          <a:blip r:embed="rId9"/>
          <a:stretch>
            <a:fillRect/>
          </a:stretch>
        </p:blipFill>
        <p:spPr>
          <a:xfrm>
            <a:off x="6495813" y="4834456"/>
            <a:ext cx="2212516" cy="18416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01391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1D934B-2DDC-B778-24F2-82B7F79A9DA1}"/>
              </a:ext>
            </a:extLst>
          </p:cNvPr>
          <p:cNvSpPr>
            <a:spLocks noGrp="1"/>
          </p:cNvSpPr>
          <p:nvPr>
            <p:ph type="title"/>
          </p:nvPr>
        </p:nvSpPr>
        <p:spPr/>
        <p:txBody>
          <a:bodyPr/>
          <a:lstStyle/>
          <a:p>
            <a:r>
              <a:rPr lang="en-US" dirty="0"/>
              <a:t>SAML 2.0 NetScaler Config</a:t>
            </a:r>
          </a:p>
        </p:txBody>
      </p:sp>
      <p:pic>
        <p:nvPicPr>
          <p:cNvPr id="4" name="Picture 3">
            <a:extLst>
              <a:ext uri="{FF2B5EF4-FFF2-40B4-BE49-F238E27FC236}">
                <a16:creationId xmlns:a16="http://schemas.microsoft.com/office/drawing/2014/main" id="{43152A93-CB8C-E374-4144-555732AA4596}"/>
              </a:ext>
            </a:extLst>
          </p:cNvPr>
          <p:cNvPicPr>
            <a:picLocks noChangeAspect="1"/>
          </p:cNvPicPr>
          <p:nvPr/>
        </p:nvPicPr>
        <p:blipFill>
          <a:blip r:embed="rId3"/>
          <a:stretch>
            <a:fillRect/>
          </a:stretch>
        </p:blipFill>
        <p:spPr>
          <a:xfrm>
            <a:off x="671115" y="1631696"/>
            <a:ext cx="6594307" cy="30085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0D770066-63D0-02DC-8A31-FBA17FCFE4BE}"/>
              </a:ext>
            </a:extLst>
          </p:cNvPr>
          <p:cNvPicPr>
            <a:picLocks noChangeAspect="1"/>
          </p:cNvPicPr>
          <p:nvPr/>
        </p:nvPicPr>
        <p:blipFill>
          <a:blip r:embed="rId4"/>
          <a:stretch>
            <a:fillRect/>
          </a:stretch>
        </p:blipFill>
        <p:spPr>
          <a:xfrm>
            <a:off x="7557388" y="528053"/>
            <a:ext cx="4344161" cy="52158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id="{F9B1B5E3-7758-CA1F-2FED-51008780A1D0}"/>
              </a:ext>
            </a:extLst>
          </p:cNvPr>
          <p:cNvPicPr>
            <a:picLocks noChangeAspect="1"/>
          </p:cNvPicPr>
          <p:nvPr/>
        </p:nvPicPr>
        <p:blipFill>
          <a:blip r:embed="rId5"/>
          <a:stretch>
            <a:fillRect/>
          </a:stretch>
        </p:blipFill>
        <p:spPr>
          <a:xfrm>
            <a:off x="1003869" y="3994154"/>
            <a:ext cx="6220766" cy="24642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46887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4FA416-E371-C165-A80B-D9ED11641E91}"/>
              </a:ext>
            </a:extLst>
          </p:cNvPr>
          <p:cNvSpPr>
            <a:spLocks noGrp="1"/>
          </p:cNvSpPr>
          <p:nvPr>
            <p:ph type="title"/>
          </p:nvPr>
        </p:nvSpPr>
        <p:spPr/>
        <p:txBody>
          <a:bodyPr/>
          <a:lstStyle/>
          <a:p>
            <a:r>
              <a:rPr lang="en-US" dirty="0"/>
              <a:t>Authentication Policy Control</a:t>
            </a:r>
          </a:p>
        </p:txBody>
      </p:sp>
      <p:pic>
        <p:nvPicPr>
          <p:cNvPr id="7" name="Picture 6">
            <a:extLst>
              <a:ext uri="{FF2B5EF4-FFF2-40B4-BE49-F238E27FC236}">
                <a16:creationId xmlns:a16="http://schemas.microsoft.com/office/drawing/2014/main" id="{5A42D8A2-FC8D-BFDA-6E7E-F90561F76A5A}"/>
              </a:ext>
            </a:extLst>
          </p:cNvPr>
          <p:cNvPicPr>
            <a:picLocks noChangeAspect="1"/>
          </p:cNvPicPr>
          <p:nvPr/>
        </p:nvPicPr>
        <p:blipFill>
          <a:blip r:embed="rId3"/>
          <a:stretch>
            <a:fillRect/>
          </a:stretch>
        </p:blipFill>
        <p:spPr>
          <a:xfrm>
            <a:off x="756840" y="1662113"/>
            <a:ext cx="7320360" cy="40737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80322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6F053-6C2B-EA0A-A042-8BD349487A84}"/>
              </a:ext>
            </a:extLst>
          </p:cNvPr>
          <p:cNvSpPr>
            <a:spLocks noGrp="1"/>
          </p:cNvSpPr>
          <p:nvPr>
            <p:ph type="body" idx="1"/>
          </p:nvPr>
        </p:nvSpPr>
        <p:spPr>
          <a:xfrm>
            <a:off x="671115" y="4951379"/>
            <a:ext cx="6674159" cy="540872"/>
          </a:xfrm>
        </p:spPr>
        <p:txBody>
          <a:bodyPr/>
          <a:lstStyle/>
          <a:p>
            <a:r>
              <a:rPr lang="en-US" sz="1600" b="1" dirty="0"/>
              <a:t>E-mail: </a:t>
            </a:r>
            <a:r>
              <a:rPr lang="en-US" sz="1600" b="1" dirty="0">
                <a:hlinkClick r:id="rId2"/>
              </a:rPr>
              <a:t>akafedzhiev@positivethinking.tech</a:t>
            </a:r>
            <a:r>
              <a:rPr lang="en-US" sz="1600" b="1" dirty="0"/>
              <a:t> </a:t>
            </a:r>
          </a:p>
          <a:p>
            <a:endParaRPr lang="en-US" dirty="0"/>
          </a:p>
        </p:txBody>
      </p:sp>
      <p:sp>
        <p:nvSpPr>
          <p:cNvPr id="3" name="Title 2">
            <a:extLst>
              <a:ext uri="{FF2B5EF4-FFF2-40B4-BE49-F238E27FC236}">
                <a16:creationId xmlns:a16="http://schemas.microsoft.com/office/drawing/2014/main" id="{01690B25-78FE-06B4-B3A3-DE838A2569AB}"/>
              </a:ext>
            </a:extLst>
          </p:cNvPr>
          <p:cNvSpPr>
            <a:spLocks noGrp="1"/>
          </p:cNvSpPr>
          <p:nvPr>
            <p:ph type="title"/>
          </p:nvPr>
        </p:nvSpPr>
        <p:spPr>
          <a:xfrm>
            <a:off x="4344786" y="2601437"/>
            <a:ext cx="3174696" cy="949575"/>
          </a:xfrm>
        </p:spPr>
        <p:txBody>
          <a:bodyPr/>
          <a:lstStyle/>
          <a:p>
            <a:r>
              <a:rPr lang="en-US" dirty="0"/>
              <a:t>Thank you!</a:t>
            </a:r>
          </a:p>
        </p:txBody>
      </p:sp>
    </p:spTree>
    <p:extLst>
      <p:ext uri="{BB962C8B-B14F-4D97-AF65-F5344CB8AC3E}">
        <p14:creationId xmlns:p14="http://schemas.microsoft.com/office/powerpoint/2010/main" val="373979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F866E7-2F76-A36C-7D23-7B04CDA350D2}"/>
              </a:ext>
            </a:extLst>
          </p:cNvPr>
          <p:cNvSpPr>
            <a:spLocks noGrp="1"/>
          </p:cNvSpPr>
          <p:nvPr>
            <p:ph type="title"/>
          </p:nvPr>
        </p:nvSpPr>
        <p:spPr/>
        <p:txBody>
          <a:bodyPr/>
          <a:lstStyle/>
          <a:p>
            <a:r>
              <a:rPr lang="en-US" dirty="0"/>
              <a:t>B2B Subscribers</a:t>
            </a:r>
          </a:p>
        </p:txBody>
      </p:sp>
      <p:pic>
        <p:nvPicPr>
          <p:cNvPr id="7" name="Picture 6">
            <a:extLst>
              <a:ext uri="{FF2B5EF4-FFF2-40B4-BE49-F238E27FC236}">
                <a16:creationId xmlns:a16="http://schemas.microsoft.com/office/drawing/2014/main" id="{130D3E6E-1C87-8ACF-087A-9307823290D6}"/>
              </a:ext>
            </a:extLst>
          </p:cNvPr>
          <p:cNvPicPr>
            <a:picLocks noChangeAspect="1"/>
          </p:cNvPicPr>
          <p:nvPr/>
        </p:nvPicPr>
        <p:blipFill>
          <a:blip r:embed="rId3"/>
          <a:stretch>
            <a:fillRect/>
          </a:stretch>
        </p:blipFill>
        <p:spPr>
          <a:xfrm>
            <a:off x="783782" y="1592701"/>
            <a:ext cx="7516405" cy="49401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6313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3CEAE5-6C29-2AC6-F32F-25F493721B78}"/>
              </a:ext>
            </a:extLst>
          </p:cNvPr>
          <p:cNvSpPr>
            <a:spLocks noGrp="1"/>
          </p:cNvSpPr>
          <p:nvPr>
            <p:ph type="body" idx="1"/>
          </p:nvPr>
        </p:nvSpPr>
        <p:spPr>
          <a:xfrm>
            <a:off x="235810" y="6290819"/>
            <a:ext cx="2626143" cy="484033"/>
          </a:xfrm>
        </p:spPr>
        <p:style>
          <a:lnRef idx="2">
            <a:schemeClr val="accent3"/>
          </a:lnRef>
          <a:fillRef idx="1">
            <a:schemeClr val="lt1"/>
          </a:fillRef>
          <a:effectRef idx="0">
            <a:schemeClr val="accent3"/>
          </a:effectRef>
          <a:fontRef idx="minor">
            <a:schemeClr val="dk1"/>
          </a:fontRef>
        </p:style>
        <p:txBody>
          <a:bodyPr>
            <a:normAutofit/>
          </a:bodyPr>
          <a:lstStyle/>
          <a:p>
            <a:r>
              <a:rPr lang="en-US" sz="1200" b="1" dirty="0"/>
              <a:t>Organization = Cloud Tenant</a:t>
            </a:r>
          </a:p>
        </p:txBody>
      </p:sp>
      <p:sp>
        <p:nvSpPr>
          <p:cNvPr id="3" name="Title 2">
            <a:extLst>
              <a:ext uri="{FF2B5EF4-FFF2-40B4-BE49-F238E27FC236}">
                <a16:creationId xmlns:a16="http://schemas.microsoft.com/office/drawing/2014/main" id="{E2046F93-7FDA-2873-365A-EC56C4F2EE1E}"/>
              </a:ext>
            </a:extLst>
          </p:cNvPr>
          <p:cNvSpPr>
            <a:spLocks noGrp="1"/>
          </p:cNvSpPr>
          <p:nvPr>
            <p:ph type="title"/>
          </p:nvPr>
        </p:nvSpPr>
        <p:spPr/>
        <p:txBody>
          <a:bodyPr/>
          <a:lstStyle/>
          <a:p>
            <a:r>
              <a:rPr lang="en-US" dirty="0"/>
              <a:t>Single-Tenant vs Multi-Tenant</a:t>
            </a:r>
          </a:p>
        </p:txBody>
      </p:sp>
      <p:pic>
        <p:nvPicPr>
          <p:cNvPr id="11" name="Picture 10">
            <a:extLst>
              <a:ext uri="{FF2B5EF4-FFF2-40B4-BE49-F238E27FC236}">
                <a16:creationId xmlns:a16="http://schemas.microsoft.com/office/drawing/2014/main" id="{3E3365A6-B653-26DC-F8CD-0E83AE0CD2EA}"/>
              </a:ext>
            </a:extLst>
          </p:cNvPr>
          <p:cNvPicPr>
            <a:picLocks noChangeAspect="1"/>
          </p:cNvPicPr>
          <p:nvPr/>
        </p:nvPicPr>
        <p:blipFill>
          <a:blip r:embed="rId3"/>
          <a:stretch>
            <a:fillRect/>
          </a:stretch>
        </p:blipFill>
        <p:spPr>
          <a:xfrm>
            <a:off x="2239347" y="1274739"/>
            <a:ext cx="6895322" cy="49052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5054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51A9E-403B-E2EA-3949-577E65C6A0C5}"/>
              </a:ext>
            </a:extLst>
          </p:cNvPr>
          <p:cNvPicPr>
            <a:picLocks noChangeAspect="1"/>
          </p:cNvPicPr>
          <p:nvPr/>
        </p:nvPicPr>
        <p:blipFill>
          <a:blip r:embed="rId3"/>
          <a:stretch>
            <a:fillRect/>
          </a:stretch>
        </p:blipFill>
        <p:spPr>
          <a:xfrm>
            <a:off x="4547767" y="570536"/>
            <a:ext cx="6695412" cy="11965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itle 2">
            <a:extLst>
              <a:ext uri="{FF2B5EF4-FFF2-40B4-BE49-F238E27FC236}">
                <a16:creationId xmlns:a16="http://schemas.microsoft.com/office/drawing/2014/main" id="{A9DF2E1E-7423-5CE0-C417-A8CFCD6A2DE6}"/>
              </a:ext>
            </a:extLst>
          </p:cNvPr>
          <p:cNvSpPr>
            <a:spLocks noGrp="1"/>
          </p:cNvSpPr>
          <p:nvPr>
            <p:ph type="title"/>
          </p:nvPr>
        </p:nvSpPr>
        <p:spPr/>
        <p:txBody>
          <a:bodyPr/>
          <a:lstStyle/>
          <a:p>
            <a:r>
              <a:rPr lang="en-US" dirty="0"/>
              <a:t>Multi-Tenant Cases</a:t>
            </a:r>
          </a:p>
        </p:txBody>
      </p:sp>
    </p:spTree>
    <p:extLst>
      <p:ext uri="{BB962C8B-B14F-4D97-AF65-F5344CB8AC3E}">
        <p14:creationId xmlns:p14="http://schemas.microsoft.com/office/powerpoint/2010/main" val="115935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51A9E-403B-E2EA-3949-577E65C6A0C5}"/>
              </a:ext>
            </a:extLst>
          </p:cNvPr>
          <p:cNvPicPr>
            <a:picLocks noChangeAspect="1"/>
          </p:cNvPicPr>
          <p:nvPr/>
        </p:nvPicPr>
        <p:blipFill>
          <a:blip r:embed="rId3"/>
          <a:stretch>
            <a:fillRect/>
          </a:stretch>
        </p:blipFill>
        <p:spPr>
          <a:xfrm>
            <a:off x="4547767" y="570536"/>
            <a:ext cx="6695412" cy="11965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EECB6326-F345-FB9B-CABA-A3E325725321}"/>
              </a:ext>
            </a:extLst>
          </p:cNvPr>
          <p:cNvPicPr>
            <a:picLocks noChangeAspect="1"/>
          </p:cNvPicPr>
          <p:nvPr/>
        </p:nvPicPr>
        <p:blipFill>
          <a:blip r:embed="rId4"/>
          <a:stretch>
            <a:fillRect/>
          </a:stretch>
        </p:blipFill>
        <p:spPr>
          <a:xfrm>
            <a:off x="271403" y="2163531"/>
            <a:ext cx="6360318" cy="3017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CB40FC1B-C805-1A95-F71F-759FEDDB1927}"/>
              </a:ext>
            </a:extLst>
          </p:cNvPr>
          <p:cNvSpPr txBox="1"/>
          <p:nvPr/>
        </p:nvSpPr>
        <p:spPr>
          <a:xfrm>
            <a:off x="271403" y="1671182"/>
            <a:ext cx="3860759"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a:solidFill>
                  <a:schemeClr val="accent1"/>
                </a:solidFill>
                <a:latin typeface="Calibri" panose="020F0502020204030204" pitchFamily="34" charset="0"/>
              </a:rPr>
              <a:t>1. </a:t>
            </a:r>
            <a:r>
              <a:rPr lang="en-US" b="1" dirty="0">
                <a:solidFill>
                  <a:schemeClr val="accent1"/>
                </a:solidFill>
                <a:latin typeface="Calibri" panose="020F0502020204030204" pitchFamily="34" charset="0"/>
                <a:cs typeface="Calibri" panose="020F0502020204030204" pitchFamily="34" charset="0"/>
              </a:rPr>
              <a:t>Full Desktops to their Customers &amp; Partners.</a:t>
            </a:r>
          </a:p>
        </p:txBody>
      </p:sp>
      <p:sp>
        <p:nvSpPr>
          <p:cNvPr id="3" name="Title 2">
            <a:extLst>
              <a:ext uri="{FF2B5EF4-FFF2-40B4-BE49-F238E27FC236}">
                <a16:creationId xmlns:a16="http://schemas.microsoft.com/office/drawing/2014/main" id="{A9DF2E1E-7423-5CE0-C417-A8CFCD6A2DE6}"/>
              </a:ext>
            </a:extLst>
          </p:cNvPr>
          <p:cNvSpPr>
            <a:spLocks noGrp="1"/>
          </p:cNvSpPr>
          <p:nvPr>
            <p:ph type="title"/>
          </p:nvPr>
        </p:nvSpPr>
        <p:spPr/>
        <p:txBody>
          <a:bodyPr/>
          <a:lstStyle/>
          <a:p>
            <a:r>
              <a:rPr lang="en-US" dirty="0"/>
              <a:t>Multi-Tenant Cases</a:t>
            </a:r>
          </a:p>
        </p:txBody>
      </p:sp>
    </p:spTree>
    <p:extLst>
      <p:ext uri="{BB962C8B-B14F-4D97-AF65-F5344CB8AC3E}">
        <p14:creationId xmlns:p14="http://schemas.microsoft.com/office/powerpoint/2010/main" val="228441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51A9E-403B-E2EA-3949-577E65C6A0C5}"/>
              </a:ext>
            </a:extLst>
          </p:cNvPr>
          <p:cNvPicPr>
            <a:picLocks noChangeAspect="1"/>
          </p:cNvPicPr>
          <p:nvPr/>
        </p:nvPicPr>
        <p:blipFill>
          <a:blip r:embed="rId3"/>
          <a:stretch>
            <a:fillRect/>
          </a:stretch>
        </p:blipFill>
        <p:spPr>
          <a:xfrm>
            <a:off x="4547767" y="570536"/>
            <a:ext cx="6695412" cy="11965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EECB6326-F345-FB9B-CABA-A3E325725321}"/>
              </a:ext>
            </a:extLst>
          </p:cNvPr>
          <p:cNvPicPr>
            <a:picLocks noChangeAspect="1"/>
          </p:cNvPicPr>
          <p:nvPr/>
        </p:nvPicPr>
        <p:blipFill>
          <a:blip r:embed="rId4"/>
          <a:stretch>
            <a:fillRect/>
          </a:stretch>
        </p:blipFill>
        <p:spPr>
          <a:xfrm>
            <a:off x="271403" y="2163531"/>
            <a:ext cx="6360318" cy="3017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CB40FC1B-C805-1A95-F71F-759FEDDB1927}"/>
              </a:ext>
            </a:extLst>
          </p:cNvPr>
          <p:cNvSpPr txBox="1"/>
          <p:nvPr/>
        </p:nvSpPr>
        <p:spPr>
          <a:xfrm>
            <a:off x="271403" y="1671182"/>
            <a:ext cx="3860759"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a:solidFill>
                  <a:schemeClr val="accent1"/>
                </a:solidFill>
                <a:latin typeface="Calibri" panose="020F0502020204030204" pitchFamily="34" charset="0"/>
              </a:rPr>
              <a:t>1. </a:t>
            </a:r>
            <a:r>
              <a:rPr lang="en-US" b="1" dirty="0">
                <a:solidFill>
                  <a:schemeClr val="accent1"/>
                </a:solidFill>
                <a:latin typeface="Calibri" panose="020F0502020204030204" pitchFamily="34" charset="0"/>
                <a:cs typeface="Calibri" panose="020F0502020204030204" pitchFamily="34" charset="0"/>
              </a:rPr>
              <a:t>Full Desktops to their Customers &amp; Partners.</a:t>
            </a:r>
          </a:p>
        </p:txBody>
      </p:sp>
      <p:pic>
        <p:nvPicPr>
          <p:cNvPr id="6" name="Picture 5">
            <a:extLst>
              <a:ext uri="{FF2B5EF4-FFF2-40B4-BE49-F238E27FC236}">
                <a16:creationId xmlns:a16="http://schemas.microsoft.com/office/drawing/2014/main" id="{F65BE0A2-EE54-C85A-2625-FC057C33899E}"/>
              </a:ext>
            </a:extLst>
          </p:cNvPr>
          <p:cNvPicPr>
            <a:picLocks noChangeAspect="1"/>
          </p:cNvPicPr>
          <p:nvPr/>
        </p:nvPicPr>
        <p:blipFill>
          <a:blip r:embed="rId5"/>
          <a:stretch>
            <a:fillRect/>
          </a:stretch>
        </p:blipFill>
        <p:spPr>
          <a:xfrm>
            <a:off x="4839928" y="2581579"/>
            <a:ext cx="6820027" cy="32351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F46215B5-C406-50B1-7A14-636A75DD937B}"/>
              </a:ext>
            </a:extLst>
          </p:cNvPr>
          <p:cNvSpPr txBox="1"/>
          <p:nvPr/>
        </p:nvSpPr>
        <p:spPr>
          <a:xfrm>
            <a:off x="4701341" y="6080879"/>
            <a:ext cx="4500532"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a:solidFill>
                  <a:schemeClr val="accent1"/>
                </a:solidFill>
                <a:latin typeface="Calibri" panose="020F0502020204030204" pitchFamily="34" charset="0"/>
              </a:rPr>
              <a:t>2. </a:t>
            </a:r>
            <a:r>
              <a:rPr lang="en-US" b="1" dirty="0">
                <a:solidFill>
                  <a:schemeClr val="accent1"/>
                </a:solidFill>
                <a:latin typeface="Calibri" panose="020F0502020204030204" pitchFamily="34" charset="0"/>
                <a:cs typeface="Calibri" panose="020F0502020204030204" pitchFamily="34" charset="0"/>
              </a:rPr>
              <a:t>Subscription Services for Customers &amp; Partners.</a:t>
            </a:r>
          </a:p>
        </p:txBody>
      </p:sp>
      <p:sp>
        <p:nvSpPr>
          <p:cNvPr id="3" name="Title 2">
            <a:extLst>
              <a:ext uri="{FF2B5EF4-FFF2-40B4-BE49-F238E27FC236}">
                <a16:creationId xmlns:a16="http://schemas.microsoft.com/office/drawing/2014/main" id="{A9DF2E1E-7423-5CE0-C417-A8CFCD6A2DE6}"/>
              </a:ext>
            </a:extLst>
          </p:cNvPr>
          <p:cNvSpPr>
            <a:spLocks noGrp="1"/>
          </p:cNvSpPr>
          <p:nvPr>
            <p:ph type="title"/>
          </p:nvPr>
        </p:nvSpPr>
        <p:spPr/>
        <p:txBody>
          <a:bodyPr/>
          <a:lstStyle/>
          <a:p>
            <a:r>
              <a:rPr lang="en-US" dirty="0"/>
              <a:t>Multi-Tenant Cases</a:t>
            </a:r>
          </a:p>
        </p:txBody>
      </p:sp>
    </p:spTree>
    <p:extLst>
      <p:ext uri="{BB962C8B-B14F-4D97-AF65-F5344CB8AC3E}">
        <p14:creationId xmlns:p14="http://schemas.microsoft.com/office/powerpoint/2010/main" val="1905466590"/>
      </p:ext>
    </p:extLst>
  </p:cSld>
  <p:clrMapOvr>
    <a:masterClrMapping/>
  </p:clrMapOvr>
</p:sld>
</file>

<file path=ppt/theme/theme1.xml><?xml version="1.0" encoding="utf-8"?>
<a:theme xmlns:a="http://schemas.openxmlformats.org/drawingml/2006/main" name="Thème Office">
  <a:themeElements>
    <a:clrScheme name="PTC2020">
      <a:dk1>
        <a:srgbClr val="FCF7EF"/>
      </a:dk1>
      <a:lt1>
        <a:srgbClr val="FFFFFF"/>
      </a:lt1>
      <a:dk2>
        <a:srgbClr val="FCF7EF"/>
      </a:dk2>
      <a:lt2>
        <a:srgbClr val="FFFFFF"/>
      </a:lt2>
      <a:accent1>
        <a:srgbClr val="250044"/>
      </a:accent1>
      <a:accent2>
        <a:srgbClr val="FF0044"/>
      </a:accent2>
      <a:accent3>
        <a:srgbClr val="25B3C3"/>
      </a:accent3>
      <a:accent4>
        <a:srgbClr val="FCBA28"/>
      </a:accent4>
      <a:accent5>
        <a:srgbClr val="7C6B90"/>
      </a:accent5>
      <a:accent6>
        <a:srgbClr val="518FAA"/>
      </a:accent6>
      <a:hlink>
        <a:srgbClr val="25245D"/>
      </a:hlink>
      <a:folHlink>
        <a:srgbClr val="2548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13502</TotalTime>
  <Words>3755</Words>
  <Application>Microsoft Office PowerPoint</Application>
  <PresentationFormat>Widescreen</PresentationFormat>
  <Paragraphs>362</Paragraphs>
  <Slides>46</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Avenir Book</vt:lpstr>
      <vt:lpstr>Calibri</vt:lpstr>
      <vt:lpstr>Montserrat</vt:lpstr>
      <vt:lpstr>Avenir</vt:lpstr>
      <vt:lpstr>Wingdings</vt:lpstr>
      <vt:lpstr>Symbol</vt:lpstr>
      <vt:lpstr>Thème Office</vt:lpstr>
      <vt:lpstr>PowerPoint Presentation</vt:lpstr>
      <vt:lpstr>Alexander Kafedzhiev</vt:lpstr>
      <vt:lpstr>The Application World</vt:lpstr>
      <vt:lpstr>B2C Subscribers</vt:lpstr>
      <vt:lpstr>B2B Subscribers</vt:lpstr>
      <vt:lpstr>Single-Tenant vs Multi-Tenant</vt:lpstr>
      <vt:lpstr>Multi-Tenant Cases</vt:lpstr>
      <vt:lpstr>Multi-Tenant Cases</vt:lpstr>
      <vt:lpstr>Multi-Tenant Cases</vt:lpstr>
      <vt:lpstr>Single-Tenant Concept</vt:lpstr>
      <vt:lpstr>Multi-Tenant Concept</vt:lpstr>
      <vt:lpstr>Multi-Tenant Concept</vt:lpstr>
      <vt:lpstr>Simplicity &amp; Flexibility</vt:lpstr>
      <vt:lpstr>Tenant Admin Consent</vt:lpstr>
      <vt:lpstr>Tenant Admin Consent</vt:lpstr>
      <vt:lpstr>Authentication Protocols</vt:lpstr>
      <vt:lpstr>OAuth Authorization Code Grant</vt:lpstr>
      <vt:lpstr>Azure AD Config</vt:lpstr>
      <vt:lpstr>Azure AD Config</vt:lpstr>
      <vt:lpstr>Azure AD Config</vt:lpstr>
      <vt:lpstr>Azure AD Config</vt:lpstr>
      <vt:lpstr>NetScaler Config</vt:lpstr>
      <vt:lpstr>NetScaler Config</vt:lpstr>
      <vt:lpstr>NetScaler Config</vt:lpstr>
      <vt:lpstr>NetScaler Config</vt:lpstr>
      <vt:lpstr>NetScaler Config</vt:lpstr>
      <vt:lpstr>NetScaler Config</vt:lpstr>
      <vt:lpstr>NetScaler Config</vt:lpstr>
      <vt:lpstr>NetScaler Config</vt:lpstr>
      <vt:lpstr>NetScaler Config</vt:lpstr>
      <vt:lpstr>NetScaler Config</vt:lpstr>
      <vt:lpstr>NetScaler Config</vt:lpstr>
      <vt:lpstr>NetScaler Config</vt:lpstr>
      <vt:lpstr>NetScaler Config</vt:lpstr>
      <vt:lpstr>User Experience - nFactor</vt:lpstr>
      <vt:lpstr>POSTMAN Verification</vt:lpstr>
      <vt:lpstr>API – 401 Authentication </vt:lpstr>
      <vt:lpstr>API Use Case</vt:lpstr>
      <vt:lpstr>API Use Case</vt:lpstr>
      <vt:lpstr>Connection Multiplexing</vt:lpstr>
      <vt:lpstr>Connection Multiplexing</vt:lpstr>
      <vt:lpstr>SAML 2.0 Multi-Tenant</vt:lpstr>
      <vt:lpstr>SAML 2.0 NetScaler Config</vt:lpstr>
      <vt:lpstr>SAML 2.0 NetScaler Config</vt:lpstr>
      <vt:lpstr>Authentication Policy Control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Lilly Koevska</dc:creator>
  <cp:lastModifiedBy>Alexander KAFEDZHIEV</cp:lastModifiedBy>
  <cp:revision>372</cp:revision>
  <dcterms:modified xsi:type="dcterms:W3CDTF">2022-11-30T20:17:32Z</dcterms:modified>
</cp:coreProperties>
</file>